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2"/>
  </p:notesMasterIdLst>
  <p:handoutMasterIdLst>
    <p:handoutMasterId r:id="rId23"/>
  </p:handoutMasterIdLst>
  <p:sldIdLst>
    <p:sldId id="27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 id="2" name="Steven Ellair" initials="SE" lastIdx="1" clrIdx="1">
    <p:extLst>
      <p:ext uri="{19B8F6BF-5375-455C-9EA6-DF929625EA0E}">
        <p15:presenceInfo xmlns:p15="http://schemas.microsoft.com/office/powerpoint/2012/main" userId="S::sellair@smp.org::ad70234c-dccd-497b-bfbd-5adad4a1a918" providerId="AD"/>
      </p:ext>
    </p:extLst>
  </p:cmAuthor>
  <p:cmAuthor id="3" name="Caren" initials="C" lastIdx="1" clrIdx="2">
    <p:extLst>
      <p:ext uri="{19B8F6BF-5375-455C-9EA6-DF929625EA0E}">
        <p15:presenceInfo xmlns:p15="http://schemas.microsoft.com/office/powerpoint/2012/main" userId="S::cyang@smp.org::c07c1777-f2c6-4df3-ab1f-595b6a8c3835" providerId="AD"/>
      </p:ext>
    </p:extLst>
  </p:cmAuthor>
  <p:cmAuthor id="4" name="Ivy Wick" initials="IW" lastIdx="2" clrIdx="3">
    <p:extLst>
      <p:ext uri="{19B8F6BF-5375-455C-9EA6-DF929625EA0E}">
        <p15:presenceInfo xmlns:p15="http://schemas.microsoft.com/office/powerpoint/2012/main" userId="S::iwick@smp.org::8a276e13-0cfc-4af6-996b-112183f0d8ef" providerId="AD"/>
      </p:ext>
    </p:extLst>
  </p:cmAuthor>
  <p:cmAuthor id="5" name="Brooke Saron" initials="BS" lastIdx="1" clrIdx="4">
    <p:extLst>
      <p:ext uri="{19B8F6BF-5375-455C-9EA6-DF929625EA0E}">
        <p15:presenceInfo xmlns:p15="http://schemas.microsoft.com/office/powerpoint/2012/main" userId="S::bsaron@smp.org::514a032d-1aac-4ed1-9878-3ed7bd3ee233" providerId="AD"/>
      </p:ext>
    </p:extLst>
  </p:cmAuthor>
  <p:cmAuthor id="6" name="Becky Gochanour" initials="BG" lastIdx="1" clrIdx="5">
    <p:extLst>
      <p:ext uri="{19B8F6BF-5375-455C-9EA6-DF929625EA0E}">
        <p15:presenceInfo xmlns:p15="http://schemas.microsoft.com/office/powerpoint/2012/main" userId="S::rgochanour@smp.org::afafe086-c5d7-459e-82a8-30ca103da5c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7" autoAdjust="0"/>
    <p:restoredTop sz="78027" autoAdjust="0"/>
  </p:normalViewPr>
  <p:slideViewPr>
    <p:cSldViewPr>
      <p:cViewPr varScale="1">
        <p:scale>
          <a:sx n="48" d="100"/>
          <a:sy n="48" d="100"/>
        </p:scale>
        <p:origin x="638" y="34"/>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20-12-03T12:02:06.431" idx="1">
    <p:pos x="4770" y="1790"/>
    <p:text>Becky: I'm having a hard time following this sentence. Maybe break it into two? Also, should "when we offer bread and wine" be changed? We don't offer it?</p:text>
    <p:extLst>
      <p:ext uri="{C676402C-5697-4E1C-873F-D02D1690AC5C}">
        <p15:threadingInfo xmlns:p15="http://schemas.microsoft.com/office/powerpoint/2012/main" timeZoneBias="360"/>
      </p:ext>
    </p:extLst>
  </p:cm>
  <p:cm authorId="6" dt="2020-12-03T12:34:49.211" idx="1">
    <p:pos x="4770" y="1886"/>
    <p:text>changed.</p:text>
    <p:extLst>
      <p:ext uri="{C676402C-5697-4E1C-873F-D02D1690AC5C}">
        <p15:threadingInfo xmlns:p15="http://schemas.microsoft.com/office/powerpoint/2012/main" timeZoneBias="360">
          <p15:parentCm authorId="5" idx="1"/>
        </p15:threadingInfo>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12/3/2020</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12/3/2020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0DC229-7167-44B8-9A48-0708C090EF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Ruslan Lytvyn / Shutterstock.com, © wideonet/Shutterstock.com, </a:t>
            </a:r>
            <a:r>
              <a:rPr lang="de-DE" sz="1200" dirty="0">
                <a:solidFill>
                  <a:schemeClr val="bg1">
                    <a:lumMod val="65000"/>
                  </a:schemeClr>
                </a:solidFill>
              </a:rPr>
              <a:t>© AG Photo Design / 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what our attitude and readiness have to do with the effectiveness of a sacrament. For more information, see the student book, chapter 2, article 7.</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a:t>Notes: </a:t>
            </a:r>
            <a:r>
              <a:rPr lang="en-US" dirty="0"/>
              <a:t>Clarify that without grace (or our relationship with God) we are stuck.</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1166320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Notes: </a:t>
            </a:r>
            <a:r>
              <a:rPr lang="en-US" dirty="0"/>
              <a:t>Relate to the students that sometimes we imagine that sin will make us free or happy. Discuss why true happiness and freedom come from responding to grace.</a:t>
            </a:r>
          </a:p>
        </p:txBody>
      </p:sp>
      <p:sp>
        <p:nvSpPr>
          <p:cNvPr id="4" name="Slide Number Placeholder 3"/>
          <p:cNvSpPr>
            <a:spLocks noGrp="1"/>
          </p:cNvSpPr>
          <p:nvPr>
            <p:ph type="sldNum" sz="quarter" idx="5"/>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2592249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 katz / Shutterstock.com</a:t>
            </a:r>
          </a:p>
          <a:p>
            <a:endParaRPr lang="en-US" dirty="0"/>
          </a:p>
          <a:p>
            <a:r>
              <a:rPr lang="en-US" i="1" dirty="0"/>
              <a:t>Notes: </a:t>
            </a:r>
            <a:r>
              <a:rPr lang="en-US" dirty="0"/>
              <a:t>Jesus intended the Church, which includes all who are members of the Body of Christ, to be the sign of his love. Ask the students how grace is communicated to us through the Church.</a:t>
            </a:r>
          </a:p>
        </p:txBody>
      </p:sp>
      <p:sp>
        <p:nvSpPr>
          <p:cNvPr id="4" name="Slide Number Placeholder 3"/>
          <p:cNvSpPr>
            <a:spLocks noGrp="1"/>
          </p:cNvSpPr>
          <p:nvPr>
            <p:ph type="sldNum" sz="quarter" idx="5"/>
          </p:nvPr>
        </p:nvSpPr>
        <p:spPr/>
        <p:txBody>
          <a:bodyPr/>
          <a:lstStyle/>
          <a:p>
            <a:fld id="{720DC229-7167-44B8-9A48-0708C090EF13}" type="slidenum">
              <a:rPr lang="en-US" smtClean="0"/>
              <a:pPr/>
              <a:t>13</a:t>
            </a:fld>
            <a:endParaRPr lang="en-US" dirty="0"/>
          </a:p>
        </p:txBody>
      </p:sp>
    </p:spTree>
    <p:extLst>
      <p:ext uri="{BB962C8B-B14F-4D97-AF65-F5344CB8AC3E}">
        <p14:creationId xmlns:p14="http://schemas.microsoft.com/office/powerpoint/2010/main" val="1682221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Notes: </a:t>
            </a:r>
            <a:r>
              <a:rPr lang="en-US" dirty="0"/>
              <a:t>Ask the students how they think Jesus’ work of redemption reaches people of all times and places. If the students struggle to articulate a strong answer, remind them that the Paschal Mystery transcends history. It never ends. When Christ rose from the dead, he destroyed death. He conquered sin. In his Resurrection, he transcended time. In Christ, time became eternal. Christ is present in all time</a:t>
            </a:r>
            <a:r>
              <a:rPr lang="en-US" sz="1200" kern="1200" dirty="0">
                <a:solidFill>
                  <a:schemeClr val="tx1"/>
                </a:solidFill>
                <a:effectLst/>
                <a:latin typeface="+mn-lt"/>
                <a:ea typeface="+mn-ea"/>
                <a:cs typeface="+mn-cs"/>
              </a:rPr>
              <a:t>—</a:t>
            </a:r>
            <a:r>
              <a:rPr lang="en-US" dirty="0"/>
              <a:t>past, present, and future. He can meet us in our time, in the liturgy, especially in the sacraments. </a:t>
            </a:r>
          </a:p>
        </p:txBody>
      </p:sp>
      <p:sp>
        <p:nvSpPr>
          <p:cNvPr id="4" name="Slide Number Placeholder 3"/>
          <p:cNvSpPr>
            <a:spLocks noGrp="1"/>
          </p:cNvSpPr>
          <p:nvPr>
            <p:ph type="sldNum" sz="quarter" idx="5"/>
          </p:nvPr>
        </p:nvSpPr>
        <p:spPr/>
        <p:txBody>
          <a:bodyPr/>
          <a:lstStyle/>
          <a:p>
            <a:fld id="{720DC229-7167-44B8-9A48-0708C090EF13}" type="slidenum">
              <a:rPr lang="en-US" smtClean="0"/>
              <a:pPr/>
              <a:t>14</a:t>
            </a:fld>
            <a:endParaRPr lang="en-US" dirty="0"/>
          </a:p>
        </p:txBody>
      </p:sp>
    </p:spTree>
    <p:extLst>
      <p:ext uri="{BB962C8B-B14F-4D97-AF65-F5344CB8AC3E}">
        <p14:creationId xmlns:p14="http://schemas.microsoft.com/office/powerpoint/2010/main" val="3171424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 Dawn Hudson / Shutterstock.com</a:t>
            </a:r>
          </a:p>
          <a:p>
            <a:endParaRPr lang="en-US" i="1" dirty="0"/>
          </a:p>
          <a:p>
            <a:r>
              <a:rPr lang="en-US" i="1" dirty="0"/>
              <a:t>Notes: </a:t>
            </a:r>
            <a:r>
              <a:rPr lang="en-US" dirty="0"/>
              <a:t>Ask for volunteers to look up these Scripture versus and share with the class what they tell us about how to pray.</a:t>
            </a:r>
          </a:p>
        </p:txBody>
      </p:sp>
      <p:sp>
        <p:nvSpPr>
          <p:cNvPr id="4" name="Slide Number Placeholder 3"/>
          <p:cNvSpPr>
            <a:spLocks noGrp="1"/>
          </p:cNvSpPr>
          <p:nvPr>
            <p:ph type="sldNum" sz="quarter" idx="5"/>
          </p:nvPr>
        </p:nvSpPr>
        <p:spPr/>
        <p:txBody>
          <a:bodyPr/>
          <a:lstStyle/>
          <a:p>
            <a:fld id="{720DC229-7167-44B8-9A48-0708C090EF13}" type="slidenum">
              <a:rPr lang="en-US" smtClean="0"/>
              <a:pPr/>
              <a:t>15</a:t>
            </a:fld>
            <a:endParaRPr lang="en-US" dirty="0"/>
          </a:p>
        </p:txBody>
      </p:sp>
    </p:spTree>
    <p:extLst>
      <p:ext uri="{BB962C8B-B14F-4D97-AF65-F5344CB8AC3E}">
        <p14:creationId xmlns:p14="http://schemas.microsoft.com/office/powerpoint/2010/main" val="742362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 Sergo_toby/Shutterstock.com</a:t>
            </a:r>
          </a:p>
          <a:p>
            <a:endParaRPr lang="en-US" i="1" dirty="0"/>
          </a:p>
          <a:p>
            <a:r>
              <a:rPr lang="en-US" i="1" dirty="0"/>
              <a:t>Notes: </a:t>
            </a:r>
            <a:r>
              <a:rPr lang="en-US" dirty="0"/>
              <a:t>Ask if any of the students know the typical sequence of the Liturgy of the Hours. If they are not sure, explain that this form of prayer is common practice in many religious communities. Current Roman Catholic usage focuses on three major hours and two to four minor hours: the Office of Readings (also known as Matins), which is a major hour; Morning Prayer (Lauds), which is a major hour; Daytime Prayer, which can be one or all of the following (Midmorning Prayer or Terce, Midday Prayer or Sext, Midafternoon Prayer or None); Evening Prayer (Vespers), which is a major hour; and Night Prayer (Compline). </a:t>
            </a:r>
          </a:p>
        </p:txBody>
      </p:sp>
      <p:sp>
        <p:nvSpPr>
          <p:cNvPr id="4" name="Slide Number Placeholder 3"/>
          <p:cNvSpPr>
            <a:spLocks noGrp="1"/>
          </p:cNvSpPr>
          <p:nvPr>
            <p:ph type="sldNum" sz="quarter" idx="5"/>
          </p:nvPr>
        </p:nvSpPr>
        <p:spPr/>
        <p:txBody>
          <a:bodyPr/>
          <a:lstStyle/>
          <a:p>
            <a:fld id="{720DC229-7167-44B8-9A48-0708C090EF13}" type="slidenum">
              <a:rPr lang="en-US" smtClean="0"/>
              <a:pPr/>
              <a:t>16</a:t>
            </a:fld>
            <a:endParaRPr lang="en-US" dirty="0"/>
          </a:p>
        </p:txBody>
      </p:sp>
    </p:spTree>
    <p:extLst>
      <p:ext uri="{BB962C8B-B14F-4D97-AF65-F5344CB8AC3E}">
        <p14:creationId xmlns:p14="http://schemas.microsoft.com/office/powerpoint/2010/main" val="182316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Notes: </a:t>
            </a:r>
            <a:r>
              <a:rPr lang="en-US" dirty="0"/>
              <a:t>Ask the students what popular piety expressions they are familiar with. Then ask if they know what “the prayer of the heart” is. Explain that at any place or any time, we can pray “the prayer of the heart.” This means to repeat a phrase, either a Scripture verse or short prayer, over and over again, calmly and sincerely, until it becomes part of you. When we pray this every day, it becomes our foundation, something we fall back on during the demands of our lives. It reminds us that God is with us every minute, every hour, every day of the week. </a:t>
            </a:r>
          </a:p>
        </p:txBody>
      </p:sp>
      <p:sp>
        <p:nvSpPr>
          <p:cNvPr id="4" name="Slide Number Placeholder 3"/>
          <p:cNvSpPr>
            <a:spLocks noGrp="1"/>
          </p:cNvSpPr>
          <p:nvPr>
            <p:ph type="sldNum" sz="quarter" idx="5"/>
          </p:nvPr>
        </p:nvSpPr>
        <p:spPr/>
        <p:txBody>
          <a:bodyPr/>
          <a:lstStyle/>
          <a:p>
            <a:fld id="{720DC229-7167-44B8-9A48-0708C090EF13}" type="slidenum">
              <a:rPr lang="en-US" smtClean="0"/>
              <a:pPr/>
              <a:t>17</a:t>
            </a:fld>
            <a:endParaRPr lang="en-US" dirty="0"/>
          </a:p>
        </p:txBody>
      </p:sp>
    </p:spTree>
    <p:extLst>
      <p:ext uri="{BB962C8B-B14F-4D97-AF65-F5344CB8AC3E}">
        <p14:creationId xmlns:p14="http://schemas.microsoft.com/office/powerpoint/2010/main" val="12335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 Sidney de Almeida / Shutterstock.com, © Deer worawut / Shutterstock.com</a:t>
            </a:r>
          </a:p>
          <a:p>
            <a:endParaRPr lang="en-US" i="1" dirty="0"/>
          </a:p>
          <a:p>
            <a:r>
              <a:rPr lang="en-US" i="1" dirty="0"/>
              <a:t>Notes: </a:t>
            </a:r>
            <a:r>
              <a:rPr lang="en-US" dirty="0"/>
              <a:t>Ask the students to give an example of each form of prayer. Refer to more detailed information in the student book, chapter 2, article 10, if you need to help them flesh out their ideas. </a:t>
            </a:r>
          </a:p>
        </p:txBody>
      </p:sp>
      <p:sp>
        <p:nvSpPr>
          <p:cNvPr id="4" name="Slide Number Placeholder 3"/>
          <p:cNvSpPr>
            <a:spLocks noGrp="1"/>
          </p:cNvSpPr>
          <p:nvPr>
            <p:ph type="sldNum" sz="quarter" idx="5"/>
          </p:nvPr>
        </p:nvSpPr>
        <p:spPr/>
        <p:txBody>
          <a:bodyPr/>
          <a:lstStyle/>
          <a:p>
            <a:fld id="{720DC229-7167-44B8-9A48-0708C090EF13}" type="slidenum">
              <a:rPr lang="en-US" smtClean="0"/>
              <a:pPr/>
              <a:t>18</a:t>
            </a:fld>
            <a:endParaRPr lang="en-US" dirty="0"/>
          </a:p>
        </p:txBody>
      </p:sp>
    </p:spTree>
    <p:extLst>
      <p:ext uri="{BB962C8B-B14F-4D97-AF65-F5344CB8AC3E}">
        <p14:creationId xmlns:p14="http://schemas.microsoft.com/office/powerpoint/2010/main" val="8608309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Freedom Studio / Shutterstock.com, © StockPhotosArt/Shutterstock.com</a:t>
            </a:r>
          </a:p>
          <a:p>
            <a:endParaRPr lang="en-US" dirty="0"/>
          </a:p>
          <a:p>
            <a:r>
              <a:rPr lang="en-US" i="1" dirty="0"/>
              <a:t>Notes: </a:t>
            </a:r>
            <a:r>
              <a:rPr lang="en-US" dirty="0"/>
              <a:t>Sacramentals occupy an important place in the life of the Church. They prepare us for the sacraments and contribute to our holiness and our closeness to God.</a:t>
            </a:r>
          </a:p>
        </p:txBody>
      </p:sp>
      <p:sp>
        <p:nvSpPr>
          <p:cNvPr id="4" name="Slide Number Placeholder 3"/>
          <p:cNvSpPr>
            <a:spLocks noGrp="1"/>
          </p:cNvSpPr>
          <p:nvPr>
            <p:ph type="sldNum" sz="quarter" idx="5"/>
          </p:nvPr>
        </p:nvSpPr>
        <p:spPr/>
        <p:txBody>
          <a:bodyPr/>
          <a:lstStyle/>
          <a:p>
            <a:fld id="{720DC229-7167-44B8-9A48-0708C090EF13}" type="slidenum">
              <a:rPr lang="en-US" smtClean="0"/>
              <a:pPr/>
              <a:t>20</a:t>
            </a:fld>
            <a:endParaRPr lang="en-US" dirty="0"/>
          </a:p>
        </p:txBody>
      </p:sp>
    </p:spTree>
    <p:extLst>
      <p:ext uri="{BB962C8B-B14F-4D97-AF65-F5344CB8AC3E}">
        <p14:creationId xmlns:p14="http://schemas.microsoft.com/office/powerpoint/2010/main" val="1792429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Thoom/Shutterstock.com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to answer this question, which is the focus of chapter 2 in the student book. As the students respond, jot down their answers and compare them against the information in this presentation at the end.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one line man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kern="1200" dirty="0">
                <a:solidFill>
                  <a:schemeClr val="tx1"/>
                </a:solidFill>
                <a:effectLst/>
                <a:latin typeface="+mn-lt"/>
                <a:ea typeface="+mn-ea"/>
                <a:cs typeface="+mn-cs"/>
              </a:rPr>
              <a:t>Ask the students: “Can you think of a time when you wanted to express yourself, and words were not enough?” “What symbols did you use to show what you were feeling or thinking?”</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Only background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kern="1200" dirty="0">
                <a:solidFill>
                  <a:schemeClr val="tx1"/>
                </a:solidFill>
                <a:effectLst/>
                <a:latin typeface="+mn-lt"/>
                <a:ea typeface="+mn-ea"/>
                <a:cs typeface="+mn-cs"/>
              </a:rPr>
              <a:t>Ask the students if they can think of any other examples of symbols to help solidify their understanding.</a:t>
            </a:r>
            <a:endParaRPr lang="en-US" sz="1200" i="1"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Haali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kern="1200" dirty="0">
                <a:solidFill>
                  <a:schemeClr val="tx1"/>
                </a:solidFill>
                <a:effectLst/>
                <a:latin typeface="+mn-lt"/>
                <a:ea typeface="+mn-ea"/>
                <a:cs typeface="+mn-cs"/>
              </a:rPr>
              <a:t>Ask the students if they can think of any other examples of rituals to help solidify their understanding.</a:t>
            </a:r>
            <a:endParaRPr lang="en-US" sz="1200" i="1"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kern="1200" dirty="0">
                <a:solidFill>
                  <a:schemeClr val="tx1"/>
                </a:solidFill>
                <a:effectLst/>
                <a:latin typeface="+mn-lt"/>
                <a:ea typeface="+mn-ea"/>
                <a:cs typeface="+mn-cs"/>
              </a:rPr>
              <a:t>Remind the students that when God communicates with us, he does not use words alone. And when we respond to God, we do not use words alone. As God communicates with us through the sacraments, our participation in the sacraments is one of the best ways we can respond to him.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notbad/Shutterstock.com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Ask the students what different elements of the Eucharist point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Example:</a:t>
            </a:r>
            <a:r>
              <a:rPr lang="en-US" sz="1200" i="0" dirty="0">
                <a:solidFill>
                  <a:schemeClr val="bg1">
                    <a:lumMod val="65000"/>
                  </a:schemeClr>
                </a:solidFill>
              </a:rPr>
              <a:t> The Eucharist is the Body of Christ. </a:t>
            </a:r>
            <a:endParaRPr lang="en-US" sz="1200" i="1"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dirty="0">
                <a:solidFill>
                  <a:schemeClr val="bg1">
                    <a:lumMod val="65000"/>
                  </a:schemeClr>
                </a:solidFill>
              </a:rPr>
              <a:t>These seven signs are presented to show Jesus’ divinity. The signs in John’s Gospel help us to understand the deeper meaning that each sacrament can hold for us.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Cavee/Shutterstock.com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Help the students to understand that in every sacrament, empowered by the grace of the Holy Spirit, we die with Christ to our “former selves” and come to a new life with him by embracing the life of grace and love that he offers us. This means we can identify the behaviors and attitudes we need to let go of, and by letting them go, we are “dying with Christ.” We can rise to “new life” by replacing those behaviors with words and actions that bring joy, healing, and love in our life and the lives of others. </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extLst>
      <p:ext uri="{BB962C8B-B14F-4D97-AF65-F5344CB8AC3E}">
        <p14:creationId xmlns:p14="http://schemas.microsoft.com/office/powerpoint/2010/main" val="2946972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34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6726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extLst>
      <p:ext uri="{BB962C8B-B14F-4D97-AF65-F5344CB8AC3E}">
        <p14:creationId xmlns:p14="http://schemas.microsoft.com/office/powerpoint/2010/main" val="2354746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1992156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6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236143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728554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359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654257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72" r:id="rId10"/>
    <p:sldLayoutId id="2147483651" r:id="rId11"/>
    <p:sldLayoutId id="2147483674" r:id="rId12"/>
    <p:sldLayoutId id="2147483652" r:id="rId13"/>
    <p:sldLayoutId id="2147483655" r:id="rId14"/>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Sacraments</a:t>
            </a:r>
          </a:p>
        </p:txBody>
      </p:sp>
      <p:sp>
        <p:nvSpPr>
          <p:cNvPr id="3" name="Subtitle 2"/>
          <p:cNvSpPr txBox="1">
            <a:spLocks/>
          </p:cNvSpPr>
          <p:nvPr/>
        </p:nvSpPr>
        <p:spPr>
          <a:xfrm>
            <a:off x="-30866" y="3352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Sacraments and God’s Grace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Unit 1, Chapter 2</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Arial" pitchFamily="34" charset="0"/>
                <a:ea typeface="+mn-ea"/>
                <a:cs typeface="Arial" pitchFamily="34" charset="0"/>
              </a:rPr>
              <a:t>Document #: TX006840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389" y="987972"/>
            <a:ext cx="8229600" cy="533400"/>
          </a:xfrm>
        </p:spPr>
        <p:txBody>
          <a:bodyPr/>
          <a:lstStyle/>
          <a:p>
            <a:r>
              <a:rPr lang="en-US" dirty="0"/>
              <a:t>The Sacraments  </a:t>
            </a:r>
          </a:p>
        </p:txBody>
      </p:sp>
      <p:sp>
        <p:nvSpPr>
          <p:cNvPr id="3" name="Content Placeholder 2"/>
          <p:cNvSpPr>
            <a:spLocks noGrp="1"/>
          </p:cNvSpPr>
          <p:nvPr>
            <p:ph idx="1"/>
          </p:nvPr>
        </p:nvSpPr>
        <p:spPr>
          <a:xfrm>
            <a:off x="1103962" y="1600200"/>
            <a:ext cx="4687238" cy="4324748"/>
          </a:xfrm>
        </p:spPr>
        <p:txBody>
          <a:bodyPr>
            <a:normAutofit/>
          </a:bodyPr>
          <a:lstStyle/>
          <a:p>
            <a:pPr marL="231775" indent="-231775">
              <a:lnSpc>
                <a:spcPct val="114000"/>
              </a:lnSpc>
              <a:spcBef>
                <a:spcPts val="0"/>
              </a:spcBef>
              <a:spcAft>
                <a:spcPts val="200"/>
              </a:spcAft>
            </a:pPr>
            <a:r>
              <a:rPr lang="en-US" dirty="0"/>
              <a:t>are signs of God’s grace</a:t>
            </a:r>
          </a:p>
          <a:p>
            <a:pPr marL="231775" indent="-231775">
              <a:lnSpc>
                <a:spcPct val="114000"/>
              </a:lnSpc>
              <a:spcBef>
                <a:spcPts val="0"/>
              </a:spcBef>
              <a:spcAft>
                <a:spcPts val="200"/>
              </a:spcAft>
            </a:pPr>
            <a:r>
              <a:rPr lang="en-US" dirty="0"/>
              <a:t>are instituted by Christ and entrusted to the Church</a:t>
            </a:r>
          </a:p>
          <a:p>
            <a:pPr marL="231775" indent="-231775">
              <a:lnSpc>
                <a:spcPct val="114000"/>
              </a:lnSpc>
              <a:spcBef>
                <a:spcPts val="0"/>
              </a:spcBef>
              <a:spcAft>
                <a:spcPts val="200"/>
              </a:spcAft>
            </a:pPr>
            <a:r>
              <a:rPr lang="en-US" dirty="0"/>
              <a:t>are celebrated with symbols and rituals that signify and make present the graces that belong to each sacrament</a:t>
            </a:r>
          </a:p>
          <a:p>
            <a:endParaRPr lang="en-US" dirty="0"/>
          </a:p>
        </p:txBody>
      </p:sp>
      <p:pic>
        <p:nvPicPr>
          <p:cNvPr id="5" name="Picture 4" descr="A picture containing person, indoor, table, cup&#10;&#10;Description automatically generated">
            <a:extLst>
              <a:ext uri="{FF2B5EF4-FFF2-40B4-BE49-F238E27FC236}">
                <a16:creationId xmlns:a16="http://schemas.microsoft.com/office/drawing/2014/main" id="{5078891D-0C85-49A0-B6FB-83071B58B2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1066800"/>
            <a:ext cx="2444210" cy="1630288"/>
          </a:xfrm>
          <a:prstGeom prst="rect">
            <a:avLst/>
          </a:prstGeom>
        </p:spPr>
      </p:pic>
      <p:pic>
        <p:nvPicPr>
          <p:cNvPr id="7" name="Picture 6" descr="A close up of a person&#10;&#10;Description automatically generated">
            <a:extLst>
              <a:ext uri="{FF2B5EF4-FFF2-40B4-BE49-F238E27FC236}">
                <a16:creationId xmlns:a16="http://schemas.microsoft.com/office/drawing/2014/main" id="{76492AAC-DA8B-4485-97EB-34CCE39538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200" y="2858221"/>
            <a:ext cx="2444210" cy="1630288"/>
          </a:xfrm>
          <a:prstGeom prst="rect">
            <a:avLst/>
          </a:prstGeom>
        </p:spPr>
      </p:pic>
      <p:pic>
        <p:nvPicPr>
          <p:cNvPr id="9" name="Picture 8" descr="A person standing in front of a building&#10;&#10;Description automatically generated">
            <a:extLst>
              <a:ext uri="{FF2B5EF4-FFF2-40B4-BE49-F238E27FC236}">
                <a16:creationId xmlns:a16="http://schemas.microsoft.com/office/drawing/2014/main" id="{8B5A09ED-88F5-4625-99C7-5D611C0FEAC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616" t="12396" r="-352" b="5867"/>
          <a:stretch/>
        </p:blipFill>
        <p:spPr>
          <a:xfrm>
            <a:off x="5791200" y="4658709"/>
            <a:ext cx="2444210" cy="163028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4343400" cy="533400"/>
          </a:xfrm>
        </p:spPr>
        <p:txBody>
          <a:bodyPr/>
          <a:lstStyle/>
          <a:p>
            <a:r>
              <a:rPr lang="en-US" dirty="0"/>
              <a:t>Sacramental Economy</a:t>
            </a:r>
          </a:p>
        </p:txBody>
      </p:sp>
      <p:sp>
        <p:nvSpPr>
          <p:cNvPr id="3" name="Content Placeholder 2"/>
          <p:cNvSpPr>
            <a:spLocks noGrp="1"/>
          </p:cNvSpPr>
          <p:nvPr>
            <p:ph idx="1"/>
          </p:nvPr>
        </p:nvSpPr>
        <p:spPr>
          <a:xfrm>
            <a:off x="1257300" y="1752600"/>
            <a:ext cx="6629400" cy="4373563"/>
          </a:xfrm>
        </p:spPr>
        <p:txBody>
          <a:bodyPr/>
          <a:lstStyle/>
          <a:p>
            <a:pPr marL="231775" indent="-231775">
              <a:lnSpc>
                <a:spcPct val="114000"/>
              </a:lnSpc>
              <a:spcBef>
                <a:spcPts val="0"/>
              </a:spcBef>
              <a:spcAft>
                <a:spcPts val="200"/>
              </a:spcAft>
            </a:pPr>
            <a:r>
              <a:rPr lang="en-US" dirty="0"/>
              <a:t>All the sacraments signify and make present the work of Christ in our lives, through grace. This is called the </a:t>
            </a:r>
            <a:r>
              <a:rPr lang="en-US" b="1" dirty="0"/>
              <a:t>sacramental economy</a:t>
            </a:r>
            <a:r>
              <a:rPr lang="en-US" dirty="0"/>
              <a:t>.</a:t>
            </a:r>
          </a:p>
          <a:p>
            <a:pPr marL="231775" indent="-231775">
              <a:lnSpc>
                <a:spcPct val="114000"/>
              </a:lnSpc>
              <a:spcBef>
                <a:spcPts val="0"/>
              </a:spcBef>
              <a:spcAft>
                <a:spcPts val="200"/>
              </a:spcAft>
            </a:pPr>
            <a:r>
              <a:rPr lang="en-US" dirty="0"/>
              <a:t>The sacramental economy runs on grace.</a:t>
            </a:r>
          </a:p>
          <a:p>
            <a:pPr marL="231775" indent="-231775">
              <a:lnSpc>
                <a:spcPct val="114000"/>
              </a:lnSpc>
              <a:spcBef>
                <a:spcPts val="0"/>
              </a:spcBef>
              <a:spcAft>
                <a:spcPts val="200"/>
              </a:spcAft>
            </a:pPr>
            <a:r>
              <a:rPr lang="en-US" dirty="0"/>
              <a:t>Grace is a relationship with God and a participation in his life.</a:t>
            </a:r>
          </a:p>
          <a:p>
            <a:pPr marL="231775" indent="-231775">
              <a:lnSpc>
                <a:spcPct val="114000"/>
              </a:lnSpc>
              <a:spcBef>
                <a:spcPts val="0"/>
              </a:spcBef>
              <a:spcAft>
                <a:spcPts val="200"/>
              </a:spcAft>
            </a:pPr>
            <a:r>
              <a:rPr lang="en-US" dirty="0"/>
              <a:t>To share in God’s life and participate in the mystery of Christ, we must be in the flow of grace.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149233-6F7A-46DD-B2FC-442D39F6A2C0}"/>
              </a:ext>
            </a:extLst>
          </p:cNvPr>
          <p:cNvSpPr txBox="1"/>
          <p:nvPr/>
        </p:nvSpPr>
        <p:spPr bwMode="auto">
          <a:xfrm>
            <a:off x="1371600" y="1066800"/>
            <a:ext cx="7924800" cy="523220"/>
          </a:xfrm>
          <a:prstGeom prst="rect">
            <a:avLst/>
          </a:prstGeom>
          <a:noFill/>
          <a:ln w="9525">
            <a:noFill/>
            <a:miter lim="800000"/>
            <a:headEnd/>
            <a:tailEnd/>
          </a:ln>
        </p:spPr>
        <p:txBody>
          <a:bodyPr wrap="square" rtlCol="0">
            <a:spAutoFit/>
          </a:bodyPr>
          <a:lstStyle/>
          <a:p>
            <a:r>
              <a:rPr lang="en-US" sz="2800" b="1" dirty="0">
                <a:latin typeface="Arial" panose="020B0604020202020204" pitchFamily="34" charset="0"/>
                <a:cs typeface="Arial" panose="020B0604020202020204" pitchFamily="34" charset="0"/>
              </a:rPr>
              <a:t>What Is Grace?</a:t>
            </a:r>
          </a:p>
        </p:txBody>
      </p:sp>
      <p:sp>
        <p:nvSpPr>
          <p:cNvPr id="4" name="TextBox 3">
            <a:extLst>
              <a:ext uri="{FF2B5EF4-FFF2-40B4-BE49-F238E27FC236}">
                <a16:creationId xmlns:a16="http://schemas.microsoft.com/office/drawing/2014/main" id="{D5E2D6B3-D60E-421A-B623-4A47173B1ACC}"/>
              </a:ext>
            </a:extLst>
          </p:cNvPr>
          <p:cNvSpPr txBox="1"/>
          <p:nvPr/>
        </p:nvSpPr>
        <p:spPr bwMode="auto">
          <a:xfrm>
            <a:off x="1371600" y="1752600"/>
            <a:ext cx="6172200" cy="3846246"/>
          </a:xfrm>
          <a:prstGeom prst="rect">
            <a:avLst/>
          </a:prstGeom>
          <a:noFill/>
          <a:ln w="9525">
            <a:noFill/>
            <a:miter lim="800000"/>
            <a:headEnd/>
            <a:tailEnd/>
          </a:ln>
        </p:spPr>
        <p:txBody>
          <a:bodyPr wrap="square" rtlCol="0">
            <a:spAutoFit/>
          </a:bodyPr>
          <a:lstStyle/>
          <a:p>
            <a:pPr>
              <a:lnSpc>
                <a:spcPct val="114000"/>
              </a:lnSpc>
            </a:pPr>
            <a:r>
              <a:rPr lang="en-US" sz="2400" b="1" dirty="0">
                <a:latin typeface="Arial" panose="020B0604020202020204" pitchFamily="34" charset="0"/>
                <a:cs typeface="Arial" panose="020B0604020202020204" pitchFamily="34" charset="0"/>
              </a:rPr>
              <a:t>Sanctifying grace </a:t>
            </a:r>
            <a:r>
              <a:rPr lang="en-US" sz="2400" dirty="0">
                <a:latin typeface="Arial" panose="020B0604020202020204" pitchFamily="34" charset="0"/>
                <a:cs typeface="Arial" panose="020B0604020202020204" pitchFamily="34" charset="0"/>
              </a:rPr>
              <a:t>is</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the free gift of God’s life, first given to us at Baptism and renewed in us through all the sacraments. It helps us live according to his call. </a:t>
            </a:r>
          </a:p>
          <a:p>
            <a:pPr>
              <a:lnSpc>
                <a:spcPct val="114000"/>
              </a:lnSpc>
            </a:pPr>
            <a:endParaRPr lang="en-US" sz="2400" b="1" dirty="0">
              <a:latin typeface="Arial" panose="020B0604020202020204" pitchFamily="34" charset="0"/>
              <a:cs typeface="Arial" panose="020B0604020202020204" pitchFamily="34" charset="0"/>
            </a:endParaRPr>
          </a:p>
          <a:p>
            <a:pPr>
              <a:lnSpc>
                <a:spcPct val="114000"/>
              </a:lnSpc>
            </a:pPr>
            <a:r>
              <a:rPr lang="en-US" sz="2400" b="1" dirty="0">
                <a:latin typeface="Arial" panose="020B0604020202020204" pitchFamily="34" charset="0"/>
                <a:cs typeface="Arial" panose="020B0604020202020204" pitchFamily="34" charset="0"/>
              </a:rPr>
              <a:t>Actual graces </a:t>
            </a:r>
            <a:r>
              <a:rPr lang="en-US" sz="2400" dirty="0">
                <a:latin typeface="Arial" panose="020B0604020202020204" pitchFamily="34" charset="0"/>
                <a:cs typeface="Arial" panose="020B0604020202020204" pitchFamily="34" charset="0"/>
              </a:rPr>
              <a:t>are</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God’s interventions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in our lives. Actual graces prepare us to respond and demand that we respond,</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but they do not limit our freedom.</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8160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D2CBA-4DF5-4A6A-B418-760104852275}"/>
              </a:ext>
            </a:extLst>
          </p:cNvPr>
          <p:cNvSpPr>
            <a:spLocks noGrp="1"/>
          </p:cNvSpPr>
          <p:nvPr>
            <p:ph type="title"/>
          </p:nvPr>
        </p:nvSpPr>
        <p:spPr>
          <a:xfrm>
            <a:off x="762000" y="990600"/>
            <a:ext cx="5791200" cy="533400"/>
          </a:xfrm>
        </p:spPr>
        <p:txBody>
          <a:bodyPr/>
          <a:lstStyle/>
          <a:p>
            <a:r>
              <a:rPr lang="en-US" dirty="0"/>
              <a:t>How Is the Church a Sacrament?</a:t>
            </a:r>
          </a:p>
        </p:txBody>
      </p:sp>
      <p:sp>
        <p:nvSpPr>
          <p:cNvPr id="3" name="Content Placeholder 2">
            <a:extLst>
              <a:ext uri="{FF2B5EF4-FFF2-40B4-BE49-F238E27FC236}">
                <a16:creationId xmlns:a16="http://schemas.microsoft.com/office/drawing/2014/main" id="{9ADF74ED-1348-4C7F-ABC0-0F927D157572}"/>
              </a:ext>
            </a:extLst>
          </p:cNvPr>
          <p:cNvSpPr>
            <a:spLocks noGrp="1"/>
          </p:cNvSpPr>
          <p:nvPr>
            <p:ph idx="1"/>
          </p:nvPr>
        </p:nvSpPr>
        <p:spPr>
          <a:xfrm>
            <a:off x="3810000" y="1752600"/>
            <a:ext cx="4724400" cy="4953000"/>
          </a:xfrm>
        </p:spPr>
        <p:txBody>
          <a:bodyPr>
            <a:noAutofit/>
          </a:bodyPr>
          <a:lstStyle/>
          <a:p>
            <a:pPr marL="231775" indent="-231775">
              <a:lnSpc>
                <a:spcPct val="114000"/>
              </a:lnSpc>
              <a:spcBef>
                <a:spcPts val="0"/>
              </a:spcBef>
              <a:spcAft>
                <a:spcPts val="200"/>
              </a:spcAft>
            </a:pPr>
            <a:r>
              <a:rPr lang="en-US" sz="2000" dirty="0"/>
              <a:t>The Church communicates the grace </a:t>
            </a:r>
            <a:br>
              <a:rPr lang="en-US" sz="2000" dirty="0"/>
            </a:br>
            <a:r>
              <a:rPr lang="en-US" sz="2000" dirty="0"/>
              <a:t>it signifies, so we say the Church is </a:t>
            </a:r>
            <a:br>
              <a:rPr lang="en-US" sz="2000" dirty="0"/>
            </a:br>
            <a:r>
              <a:rPr lang="en-US" sz="2000" dirty="0"/>
              <a:t>a sacrament.</a:t>
            </a:r>
          </a:p>
          <a:p>
            <a:pPr marL="231775" indent="-231775">
              <a:lnSpc>
                <a:spcPct val="114000"/>
              </a:lnSpc>
              <a:spcBef>
                <a:spcPts val="0"/>
              </a:spcBef>
              <a:spcAft>
                <a:spcPts val="200"/>
              </a:spcAft>
            </a:pPr>
            <a:r>
              <a:rPr lang="en-US" sz="2000" dirty="0"/>
              <a:t>The Church is the sign and instrument of communion between God and human beings.</a:t>
            </a:r>
          </a:p>
          <a:p>
            <a:pPr marL="231775" indent="-231775">
              <a:lnSpc>
                <a:spcPct val="114000"/>
              </a:lnSpc>
              <a:spcBef>
                <a:spcPts val="0"/>
              </a:spcBef>
              <a:spcAft>
                <a:spcPts val="200"/>
              </a:spcAft>
            </a:pPr>
            <a:r>
              <a:rPr lang="en-US" sz="2000" dirty="0"/>
              <a:t>The Church in this world is the </a:t>
            </a:r>
            <a:br>
              <a:rPr lang="en-US" sz="2000" dirty="0"/>
            </a:br>
            <a:r>
              <a:rPr lang="en-US" sz="2000" dirty="0"/>
              <a:t>sacrament of salvation.</a:t>
            </a:r>
          </a:p>
          <a:p>
            <a:pPr marL="231775" indent="-231775">
              <a:lnSpc>
                <a:spcPct val="114000"/>
              </a:lnSpc>
              <a:spcBef>
                <a:spcPts val="0"/>
              </a:spcBef>
              <a:spcAft>
                <a:spcPts val="200"/>
              </a:spcAft>
            </a:pPr>
            <a:r>
              <a:rPr lang="en-US" sz="2000" dirty="0"/>
              <a:t>Being a sacrament of the communion of human beings and God also means that the Church is the sign of unity among all people.</a:t>
            </a:r>
          </a:p>
        </p:txBody>
      </p:sp>
      <p:pic>
        <p:nvPicPr>
          <p:cNvPr id="5" name="Picture 4" descr="A group of people in a room&#10;&#10;Description automatically generated">
            <a:extLst>
              <a:ext uri="{FF2B5EF4-FFF2-40B4-BE49-F238E27FC236}">
                <a16:creationId xmlns:a16="http://schemas.microsoft.com/office/drawing/2014/main" id="{95FF7392-06CE-4D5E-B35C-F0654459EBFB}"/>
              </a:ext>
            </a:extLst>
          </p:cNvPr>
          <p:cNvPicPr>
            <a:picLocks noChangeAspect="1"/>
          </p:cNvPicPr>
          <p:nvPr/>
        </p:nvPicPr>
        <p:blipFill rotWithShape="1">
          <a:blip r:embed="rId3">
            <a:extLst>
              <a:ext uri="{28A0092B-C50C-407E-A947-70E740481C1C}">
                <a14:useLocalDpi xmlns:a14="http://schemas.microsoft.com/office/drawing/2010/main" val="0"/>
              </a:ext>
            </a:extLst>
          </a:blip>
          <a:srcRect l="4497" r="13891"/>
          <a:stretch/>
        </p:blipFill>
        <p:spPr>
          <a:xfrm>
            <a:off x="0" y="1781503"/>
            <a:ext cx="3581400" cy="2927025"/>
          </a:xfrm>
          <a:prstGeom prst="rect">
            <a:avLst/>
          </a:prstGeom>
        </p:spPr>
      </p:pic>
    </p:spTree>
    <p:extLst>
      <p:ext uri="{BB962C8B-B14F-4D97-AF65-F5344CB8AC3E}">
        <p14:creationId xmlns:p14="http://schemas.microsoft.com/office/powerpoint/2010/main" val="3907191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EABF2-8810-4874-B6BE-07F2D84945E9}"/>
              </a:ext>
            </a:extLst>
          </p:cNvPr>
          <p:cNvSpPr>
            <a:spLocks noGrp="1"/>
          </p:cNvSpPr>
          <p:nvPr>
            <p:ph type="title"/>
          </p:nvPr>
        </p:nvSpPr>
        <p:spPr>
          <a:xfrm>
            <a:off x="762000" y="990600"/>
            <a:ext cx="8229600" cy="533400"/>
          </a:xfrm>
        </p:spPr>
        <p:txBody>
          <a:bodyPr/>
          <a:lstStyle/>
          <a:p>
            <a:r>
              <a:rPr lang="en-US" dirty="0"/>
              <a:t>Sacraments: Signs of Redemption</a:t>
            </a:r>
          </a:p>
        </p:txBody>
      </p:sp>
      <p:sp>
        <p:nvSpPr>
          <p:cNvPr id="3" name="Content Placeholder 2">
            <a:extLst>
              <a:ext uri="{FF2B5EF4-FFF2-40B4-BE49-F238E27FC236}">
                <a16:creationId xmlns:a16="http://schemas.microsoft.com/office/drawing/2014/main" id="{CC4258EB-DFC5-4B11-B19B-71C3AEF674A4}"/>
              </a:ext>
            </a:extLst>
          </p:cNvPr>
          <p:cNvSpPr>
            <a:spLocks noGrp="1"/>
          </p:cNvSpPr>
          <p:nvPr>
            <p:ph idx="1"/>
          </p:nvPr>
        </p:nvSpPr>
        <p:spPr>
          <a:xfrm>
            <a:off x="762000" y="1676400"/>
            <a:ext cx="7924800" cy="4373563"/>
          </a:xfrm>
        </p:spPr>
        <p:txBody>
          <a:bodyPr>
            <a:normAutofit/>
          </a:bodyPr>
          <a:lstStyle/>
          <a:p>
            <a:pPr marL="231775" indent="-231775">
              <a:lnSpc>
                <a:spcPct val="114000"/>
              </a:lnSpc>
              <a:spcBef>
                <a:spcPts val="0"/>
              </a:spcBef>
              <a:spcAft>
                <a:spcPts val="200"/>
              </a:spcAft>
            </a:pPr>
            <a:r>
              <a:rPr lang="en-US" dirty="0"/>
              <a:t>To </a:t>
            </a:r>
            <a:r>
              <a:rPr lang="en-US" i="1" dirty="0"/>
              <a:t>redeem</a:t>
            </a:r>
            <a:r>
              <a:rPr lang="en-US" dirty="0"/>
              <a:t> comes from a Latin word meaning “to buy back” or “to purchase.”</a:t>
            </a:r>
          </a:p>
          <a:p>
            <a:pPr marL="231775" indent="-231775">
              <a:lnSpc>
                <a:spcPct val="114000"/>
              </a:lnSpc>
              <a:spcBef>
                <a:spcPts val="0"/>
              </a:spcBef>
              <a:spcAft>
                <a:spcPts val="200"/>
              </a:spcAft>
            </a:pPr>
            <a:r>
              <a:rPr lang="en-US" i="1" dirty="0"/>
              <a:t>Redemption</a:t>
            </a:r>
            <a:r>
              <a:rPr lang="en-US" dirty="0"/>
              <a:t> can also mean “deliverance” or “rescue.”</a:t>
            </a:r>
          </a:p>
          <a:p>
            <a:pPr marL="231775" indent="-231775">
              <a:lnSpc>
                <a:spcPct val="114000"/>
              </a:lnSpc>
              <a:spcBef>
                <a:spcPts val="0"/>
              </a:spcBef>
              <a:spcAft>
                <a:spcPts val="200"/>
              </a:spcAft>
            </a:pPr>
            <a:r>
              <a:rPr lang="en-US" dirty="0"/>
              <a:t>The People of God at the time of Jesus were looking for redemption. Faithful Jews were awaiting the Messiah who would deliver them from their oppression.</a:t>
            </a:r>
          </a:p>
          <a:p>
            <a:pPr marL="231775" indent="-231775">
              <a:lnSpc>
                <a:spcPct val="114000"/>
              </a:lnSpc>
              <a:spcBef>
                <a:spcPts val="0"/>
              </a:spcBef>
              <a:spcAft>
                <a:spcPts val="200"/>
              </a:spcAft>
            </a:pPr>
            <a:r>
              <a:rPr lang="en-US" dirty="0"/>
              <a:t>Jesus’ mission was to conquer sin and death, to redeem his people, and to bring them back to God, </a:t>
            </a:r>
            <a:br>
              <a:rPr lang="en-US" dirty="0"/>
            </a:br>
            <a:r>
              <a:rPr lang="en-US" dirty="0"/>
              <a:t>in freedom and truth.</a:t>
            </a:r>
          </a:p>
        </p:txBody>
      </p:sp>
    </p:spTree>
    <p:extLst>
      <p:ext uri="{BB962C8B-B14F-4D97-AF65-F5344CB8AC3E}">
        <p14:creationId xmlns:p14="http://schemas.microsoft.com/office/powerpoint/2010/main" val="199626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A3993-CF96-4786-A5D3-E5CFFD2169A1}"/>
              </a:ext>
            </a:extLst>
          </p:cNvPr>
          <p:cNvSpPr>
            <a:spLocks noGrp="1"/>
          </p:cNvSpPr>
          <p:nvPr>
            <p:ph type="title"/>
          </p:nvPr>
        </p:nvSpPr>
        <p:spPr>
          <a:xfrm>
            <a:off x="762000" y="1066800"/>
            <a:ext cx="6781800" cy="762000"/>
          </a:xfrm>
        </p:spPr>
        <p:txBody>
          <a:bodyPr>
            <a:noAutofit/>
          </a:bodyPr>
          <a:lstStyle/>
          <a:p>
            <a:pPr>
              <a:lnSpc>
                <a:spcPct val="114000"/>
              </a:lnSpc>
            </a:pPr>
            <a:r>
              <a:rPr lang="en-US" dirty="0"/>
              <a:t>The Praying Church: </a:t>
            </a:r>
            <a:br>
              <a:rPr lang="en-US" dirty="0"/>
            </a:br>
            <a:r>
              <a:rPr lang="en-US" dirty="0"/>
              <a:t>Where Do I Learn to Pray?</a:t>
            </a:r>
          </a:p>
        </p:txBody>
      </p:sp>
      <p:sp>
        <p:nvSpPr>
          <p:cNvPr id="3" name="Content Placeholder 2">
            <a:extLst>
              <a:ext uri="{FF2B5EF4-FFF2-40B4-BE49-F238E27FC236}">
                <a16:creationId xmlns:a16="http://schemas.microsoft.com/office/drawing/2014/main" id="{B4B3A470-979C-4C25-B0E4-355F186F9029}"/>
              </a:ext>
            </a:extLst>
          </p:cNvPr>
          <p:cNvSpPr>
            <a:spLocks noGrp="1"/>
          </p:cNvSpPr>
          <p:nvPr>
            <p:ph idx="1"/>
          </p:nvPr>
        </p:nvSpPr>
        <p:spPr>
          <a:xfrm>
            <a:off x="800101" y="2149366"/>
            <a:ext cx="5105400" cy="3581402"/>
          </a:xfrm>
        </p:spPr>
        <p:txBody>
          <a:bodyPr>
            <a:normAutofit/>
          </a:bodyPr>
          <a:lstStyle/>
          <a:p>
            <a:pPr marL="231775" indent="-231775">
              <a:lnSpc>
                <a:spcPct val="114000"/>
              </a:lnSpc>
              <a:spcBef>
                <a:spcPts val="0"/>
              </a:spcBef>
              <a:spcAft>
                <a:spcPts val="200"/>
              </a:spcAft>
            </a:pPr>
            <a:r>
              <a:rPr lang="en-US" dirty="0"/>
              <a:t>Where do we learn how to pray? </a:t>
            </a:r>
          </a:p>
          <a:p>
            <a:pPr marL="231775" indent="-231775">
              <a:lnSpc>
                <a:spcPct val="114000"/>
              </a:lnSpc>
              <a:spcBef>
                <a:spcPts val="0"/>
              </a:spcBef>
              <a:spcAft>
                <a:spcPts val="200"/>
              </a:spcAft>
            </a:pPr>
            <a:r>
              <a:rPr lang="en-US" dirty="0"/>
              <a:t>We only need to look directly to God’s Revelation in Scripture. </a:t>
            </a:r>
          </a:p>
          <a:p>
            <a:pPr marL="0" indent="0">
              <a:buNone/>
            </a:pPr>
            <a:r>
              <a:rPr lang="en-US" dirty="0"/>
              <a:t>Look up the following passage and share with the class how it tells us to pray:</a:t>
            </a:r>
          </a:p>
          <a:p>
            <a:r>
              <a:rPr lang="en-US" dirty="0"/>
              <a:t>Matthew 6:9–13</a:t>
            </a:r>
          </a:p>
        </p:txBody>
      </p:sp>
      <p:pic>
        <p:nvPicPr>
          <p:cNvPr id="5" name="Picture 4" descr="A picture containing drawing&#10;&#10;Description automatically generated">
            <a:extLst>
              <a:ext uri="{FF2B5EF4-FFF2-40B4-BE49-F238E27FC236}">
                <a16:creationId xmlns:a16="http://schemas.microsoft.com/office/drawing/2014/main" id="{1A13960D-9A52-4E55-A52E-6A8934FB21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1981200"/>
            <a:ext cx="2933967" cy="3657601"/>
          </a:xfrm>
          <a:prstGeom prst="rect">
            <a:avLst/>
          </a:prstGeom>
        </p:spPr>
      </p:pic>
    </p:spTree>
    <p:extLst>
      <p:ext uri="{BB962C8B-B14F-4D97-AF65-F5344CB8AC3E}">
        <p14:creationId xmlns:p14="http://schemas.microsoft.com/office/powerpoint/2010/main" val="893142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73D64-4870-4D55-AA41-7871D4C2E80A}"/>
              </a:ext>
            </a:extLst>
          </p:cNvPr>
          <p:cNvSpPr>
            <a:spLocks noGrp="1"/>
          </p:cNvSpPr>
          <p:nvPr>
            <p:ph type="title"/>
          </p:nvPr>
        </p:nvSpPr>
        <p:spPr>
          <a:xfrm>
            <a:off x="685800" y="838200"/>
            <a:ext cx="8229600" cy="1066800"/>
          </a:xfrm>
        </p:spPr>
        <p:txBody>
          <a:bodyPr>
            <a:normAutofit/>
          </a:bodyPr>
          <a:lstStyle/>
          <a:p>
            <a:pPr>
              <a:lnSpc>
                <a:spcPct val="114000"/>
              </a:lnSpc>
            </a:pPr>
            <a:r>
              <a:rPr lang="en-US" dirty="0"/>
              <a:t>The Praying Church: </a:t>
            </a:r>
            <a:br>
              <a:rPr lang="en-US" dirty="0"/>
            </a:br>
            <a:r>
              <a:rPr lang="en-US" dirty="0"/>
              <a:t>The Liturgy of the Hours</a:t>
            </a:r>
          </a:p>
        </p:txBody>
      </p:sp>
      <p:sp>
        <p:nvSpPr>
          <p:cNvPr id="3" name="Content Placeholder 2">
            <a:extLst>
              <a:ext uri="{FF2B5EF4-FFF2-40B4-BE49-F238E27FC236}">
                <a16:creationId xmlns:a16="http://schemas.microsoft.com/office/drawing/2014/main" id="{D4835245-7826-4223-A4C9-53673444CA05}"/>
              </a:ext>
            </a:extLst>
          </p:cNvPr>
          <p:cNvSpPr>
            <a:spLocks noGrp="1"/>
          </p:cNvSpPr>
          <p:nvPr>
            <p:ph idx="1"/>
          </p:nvPr>
        </p:nvSpPr>
        <p:spPr>
          <a:xfrm>
            <a:off x="4191000" y="1923393"/>
            <a:ext cx="4343400" cy="4495800"/>
          </a:xfrm>
        </p:spPr>
        <p:txBody>
          <a:bodyPr>
            <a:normAutofit fontScale="85000" lnSpcReduction="10000"/>
          </a:bodyPr>
          <a:lstStyle/>
          <a:p>
            <a:pPr marL="231775" indent="-231775">
              <a:lnSpc>
                <a:spcPct val="124000"/>
              </a:lnSpc>
              <a:spcBef>
                <a:spcPts val="0"/>
              </a:spcBef>
              <a:spcAft>
                <a:spcPts val="200"/>
              </a:spcAft>
            </a:pPr>
            <a:r>
              <a:rPr lang="en-US" dirty="0"/>
              <a:t>The liturgy, the public prayer of the Church, is our greatest prayer. </a:t>
            </a:r>
          </a:p>
          <a:p>
            <a:pPr marL="231775" indent="-231775">
              <a:lnSpc>
                <a:spcPct val="124000"/>
              </a:lnSpc>
              <a:spcBef>
                <a:spcPts val="0"/>
              </a:spcBef>
              <a:spcAft>
                <a:spcPts val="200"/>
              </a:spcAft>
            </a:pPr>
            <a:r>
              <a:rPr lang="en-US" dirty="0"/>
              <a:t>The Liturgy of the Hours is a prayer designated for certain hours of the day, and it is part of the public prayer of the Church.</a:t>
            </a:r>
          </a:p>
          <a:p>
            <a:pPr marL="231775" indent="-231775">
              <a:lnSpc>
                <a:spcPct val="124000"/>
              </a:lnSpc>
              <a:spcBef>
                <a:spcPts val="0"/>
              </a:spcBef>
              <a:spcAft>
                <a:spcPts val="200"/>
              </a:spcAft>
            </a:pPr>
            <a:r>
              <a:rPr lang="en-US" dirty="0"/>
              <a:t>Ordained members of the Church are obliged to pray the Liturgy of the Hours each day. </a:t>
            </a:r>
          </a:p>
          <a:p>
            <a:pPr marL="231775" indent="-231775">
              <a:lnSpc>
                <a:spcPct val="124000"/>
              </a:lnSpc>
              <a:spcBef>
                <a:spcPts val="0"/>
              </a:spcBef>
              <a:spcAft>
                <a:spcPts val="200"/>
              </a:spcAft>
            </a:pPr>
            <a:r>
              <a:rPr lang="en-US" dirty="0"/>
              <a:t>In the Liturgy of the Hours, the entire Church prays in the Holy Spirit and opens its heart to God.</a:t>
            </a:r>
          </a:p>
        </p:txBody>
      </p:sp>
      <p:pic>
        <p:nvPicPr>
          <p:cNvPr id="5" name="Picture 4" descr="A close up of a clock&#10;&#10;Description automatically generated">
            <a:extLst>
              <a:ext uri="{FF2B5EF4-FFF2-40B4-BE49-F238E27FC236}">
                <a16:creationId xmlns:a16="http://schemas.microsoft.com/office/drawing/2014/main" id="{D65D3F29-9BA7-4A16-9893-6ECDAAD54C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5" t="12119" r="9615" b="9034"/>
          <a:stretch/>
        </p:blipFill>
        <p:spPr>
          <a:xfrm>
            <a:off x="838200" y="2057400"/>
            <a:ext cx="3200400" cy="3124201"/>
          </a:xfrm>
          <a:prstGeom prst="rect">
            <a:avLst/>
          </a:prstGeom>
        </p:spPr>
      </p:pic>
    </p:spTree>
    <p:extLst>
      <p:ext uri="{BB962C8B-B14F-4D97-AF65-F5344CB8AC3E}">
        <p14:creationId xmlns:p14="http://schemas.microsoft.com/office/powerpoint/2010/main" val="1469135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EA4C9-5DB3-44B5-837B-07B79EFD0965}"/>
              </a:ext>
            </a:extLst>
          </p:cNvPr>
          <p:cNvSpPr>
            <a:spLocks noGrp="1"/>
          </p:cNvSpPr>
          <p:nvPr>
            <p:ph type="title"/>
          </p:nvPr>
        </p:nvSpPr>
        <p:spPr>
          <a:xfrm>
            <a:off x="940676" y="990600"/>
            <a:ext cx="8229600" cy="914400"/>
          </a:xfrm>
        </p:spPr>
        <p:txBody>
          <a:bodyPr>
            <a:noAutofit/>
          </a:bodyPr>
          <a:lstStyle/>
          <a:p>
            <a:pPr>
              <a:lnSpc>
                <a:spcPct val="114000"/>
              </a:lnSpc>
            </a:pPr>
            <a:r>
              <a:rPr lang="en-US" dirty="0"/>
              <a:t>The Praying Church: </a:t>
            </a:r>
            <a:br>
              <a:rPr lang="en-US" dirty="0"/>
            </a:br>
            <a:r>
              <a:rPr lang="en-US" dirty="0"/>
              <a:t>Communal and Private Prayer</a:t>
            </a:r>
          </a:p>
        </p:txBody>
      </p:sp>
      <p:sp>
        <p:nvSpPr>
          <p:cNvPr id="3" name="Content Placeholder 2">
            <a:extLst>
              <a:ext uri="{FF2B5EF4-FFF2-40B4-BE49-F238E27FC236}">
                <a16:creationId xmlns:a16="http://schemas.microsoft.com/office/drawing/2014/main" id="{21F69A49-1C6A-4386-8594-93F40276815C}"/>
              </a:ext>
            </a:extLst>
          </p:cNvPr>
          <p:cNvSpPr>
            <a:spLocks noGrp="1"/>
          </p:cNvSpPr>
          <p:nvPr>
            <p:ph idx="1"/>
          </p:nvPr>
        </p:nvSpPr>
        <p:spPr>
          <a:xfrm>
            <a:off x="1066800" y="2057400"/>
            <a:ext cx="7315200" cy="4373563"/>
          </a:xfrm>
        </p:spPr>
        <p:txBody>
          <a:bodyPr/>
          <a:lstStyle/>
          <a:p>
            <a:pPr marL="231775" indent="-231775">
              <a:lnSpc>
                <a:spcPct val="114000"/>
              </a:lnSpc>
              <a:spcBef>
                <a:spcPts val="0"/>
              </a:spcBef>
              <a:spcAft>
                <a:spcPts val="200"/>
              </a:spcAft>
            </a:pPr>
            <a:r>
              <a:rPr lang="en-US" dirty="0"/>
              <a:t>If we pray outside the liturgy, alone or with others, our prayer flows into the liturgical prayer of the Church.</a:t>
            </a:r>
          </a:p>
          <a:p>
            <a:pPr marL="231775" indent="-231775">
              <a:lnSpc>
                <a:spcPct val="114000"/>
              </a:lnSpc>
              <a:spcBef>
                <a:spcPts val="0"/>
              </a:spcBef>
              <a:spcAft>
                <a:spcPts val="200"/>
              </a:spcAft>
            </a:pPr>
            <a:r>
              <a:rPr lang="en-US" dirty="0"/>
              <a:t>Personal prayer is a living relationship with God. Essentially, prayer is our communication with God. </a:t>
            </a:r>
          </a:p>
          <a:p>
            <a:pPr marL="231775" indent="-231775">
              <a:lnSpc>
                <a:spcPct val="114000"/>
              </a:lnSpc>
              <a:spcBef>
                <a:spcPts val="0"/>
              </a:spcBef>
              <a:spcAft>
                <a:spcPts val="200"/>
              </a:spcAft>
            </a:pPr>
            <a:r>
              <a:rPr lang="en-US" dirty="0"/>
              <a:t>Popular piety means expressions of faith based</a:t>
            </a:r>
            <a:br>
              <a:rPr lang="en-US" dirty="0"/>
            </a:br>
            <a:r>
              <a:rPr lang="en-US" dirty="0"/>
              <a:t>on culture or local traditions. This can include novenas, requesting the intercession of a saint, and processions in honor of Our Lady.</a:t>
            </a:r>
          </a:p>
        </p:txBody>
      </p:sp>
    </p:spTree>
    <p:extLst>
      <p:ext uri="{BB962C8B-B14F-4D97-AF65-F5344CB8AC3E}">
        <p14:creationId xmlns:p14="http://schemas.microsoft.com/office/powerpoint/2010/main" val="692505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standing, sun, person, sunset&#10;&#10;Description automatically generated">
            <a:extLst>
              <a:ext uri="{FF2B5EF4-FFF2-40B4-BE49-F238E27FC236}">
                <a16:creationId xmlns:a16="http://schemas.microsoft.com/office/drawing/2014/main" id="{2C2F8671-45F5-7647-85AE-F37E5B5758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0599" y="3429000"/>
            <a:ext cx="3820885" cy="2971799"/>
          </a:xfrm>
          <a:prstGeom prst="rect">
            <a:avLst/>
          </a:prstGeom>
        </p:spPr>
      </p:pic>
      <p:sp>
        <p:nvSpPr>
          <p:cNvPr id="2" name="Title 1">
            <a:extLst>
              <a:ext uri="{FF2B5EF4-FFF2-40B4-BE49-F238E27FC236}">
                <a16:creationId xmlns:a16="http://schemas.microsoft.com/office/drawing/2014/main" id="{9F28BD99-BAEB-4904-91DC-02F792D2B09A}"/>
              </a:ext>
            </a:extLst>
          </p:cNvPr>
          <p:cNvSpPr>
            <a:spLocks noGrp="1"/>
          </p:cNvSpPr>
          <p:nvPr>
            <p:ph type="title"/>
          </p:nvPr>
        </p:nvSpPr>
        <p:spPr/>
        <p:txBody>
          <a:bodyPr/>
          <a:lstStyle/>
          <a:p>
            <a:r>
              <a:rPr lang="en-US" dirty="0"/>
              <a:t>Forms of Prayer</a:t>
            </a:r>
          </a:p>
        </p:txBody>
      </p:sp>
      <p:sp>
        <p:nvSpPr>
          <p:cNvPr id="3" name="Content Placeholder 2">
            <a:extLst>
              <a:ext uri="{FF2B5EF4-FFF2-40B4-BE49-F238E27FC236}">
                <a16:creationId xmlns:a16="http://schemas.microsoft.com/office/drawing/2014/main" id="{13ECAC7D-2BCC-469F-87A7-B5C249C77B4F}"/>
              </a:ext>
            </a:extLst>
          </p:cNvPr>
          <p:cNvSpPr>
            <a:spLocks noGrp="1"/>
          </p:cNvSpPr>
          <p:nvPr>
            <p:ph idx="1"/>
          </p:nvPr>
        </p:nvSpPr>
        <p:spPr>
          <a:xfrm>
            <a:off x="1066800" y="1752600"/>
            <a:ext cx="4038600" cy="2362200"/>
          </a:xfrm>
        </p:spPr>
        <p:txBody>
          <a:bodyPr/>
          <a:lstStyle/>
          <a:p>
            <a:pPr marL="231775" indent="-231775"/>
            <a:r>
              <a:rPr lang="en-US" dirty="0"/>
              <a:t>blessing or adoration</a:t>
            </a:r>
          </a:p>
          <a:p>
            <a:pPr marL="231775" indent="-231775"/>
            <a:r>
              <a:rPr lang="en-US" dirty="0"/>
              <a:t>petition</a:t>
            </a:r>
          </a:p>
          <a:p>
            <a:pPr marL="231775" indent="-231775"/>
            <a:r>
              <a:rPr lang="en-US" dirty="0"/>
              <a:t>intercession</a:t>
            </a:r>
          </a:p>
          <a:p>
            <a:pPr marL="231775" indent="-231775"/>
            <a:r>
              <a:rPr lang="en-US" dirty="0"/>
              <a:t>thanksgiving</a:t>
            </a:r>
          </a:p>
          <a:p>
            <a:pPr marL="231775" indent="-231775"/>
            <a:r>
              <a:rPr lang="en-US" dirty="0"/>
              <a:t>praise</a:t>
            </a:r>
          </a:p>
        </p:txBody>
      </p:sp>
      <p:pic>
        <p:nvPicPr>
          <p:cNvPr id="11" name="Picture 10" descr="A picture containing mirror, photo, motorcycle, small&#10;&#10;Description automatically generated">
            <a:extLst>
              <a:ext uri="{FF2B5EF4-FFF2-40B4-BE49-F238E27FC236}">
                <a16:creationId xmlns:a16="http://schemas.microsoft.com/office/drawing/2014/main" id="{7AEB764D-14BF-534E-A210-5BA0D8A7BF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598" y="609600"/>
            <a:ext cx="3820886" cy="2971800"/>
          </a:xfrm>
          <a:prstGeom prst="rect">
            <a:avLst/>
          </a:prstGeom>
        </p:spPr>
      </p:pic>
    </p:spTree>
    <p:extLst>
      <p:ext uri="{BB962C8B-B14F-4D97-AF65-F5344CB8AC3E}">
        <p14:creationId xmlns:p14="http://schemas.microsoft.com/office/powerpoint/2010/main" val="835339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96A97-6215-417E-9915-FFD47E2136BF}"/>
              </a:ext>
            </a:extLst>
          </p:cNvPr>
          <p:cNvSpPr>
            <a:spLocks noGrp="1"/>
          </p:cNvSpPr>
          <p:nvPr>
            <p:ph type="title"/>
          </p:nvPr>
        </p:nvSpPr>
        <p:spPr>
          <a:xfrm>
            <a:off x="1447800" y="990600"/>
            <a:ext cx="5486400" cy="533400"/>
          </a:xfrm>
        </p:spPr>
        <p:txBody>
          <a:bodyPr/>
          <a:lstStyle/>
          <a:p>
            <a:r>
              <a:rPr lang="en-US" dirty="0"/>
              <a:t>Expressions of Prayer</a:t>
            </a:r>
          </a:p>
        </p:txBody>
      </p:sp>
      <p:sp>
        <p:nvSpPr>
          <p:cNvPr id="3" name="Content Placeholder 2">
            <a:extLst>
              <a:ext uri="{FF2B5EF4-FFF2-40B4-BE49-F238E27FC236}">
                <a16:creationId xmlns:a16="http://schemas.microsoft.com/office/drawing/2014/main" id="{37A55DF4-3E82-4C8B-8F49-87FAE8011336}"/>
              </a:ext>
            </a:extLst>
          </p:cNvPr>
          <p:cNvSpPr>
            <a:spLocks noGrp="1"/>
          </p:cNvSpPr>
          <p:nvPr>
            <p:ph idx="1"/>
          </p:nvPr>
        </p:nvSpPr>
        <p:spPr>
          <a:xfrm>
            <a:off x="1481959" y="1600200"/>
            <a:ext cx="6477000" cy="4373563"/>
          </a:xfrm>
        </p:spPr>
        <p:txBody>
          <a:bodyPr>
            <a:normAutofit fontScale="85000" lnSpcReduction="20000"/>
          </a:bodyPr>
          <a:lstStyle/>
          <a:p>
            <a:pPr marL="0" indent="0">
              <a:lnSpc>
                <a:spcPct val="134000"/>
              </a:lnSpc>
              <a:spcBef>
                <a:spcPts val="0"/>
              </a:spcBef>
              <a:spcAft>
                <a:spcPts val="600"/>
              </a:spcAft>
              <a:buNone/>
            </a:pPr>
            <a:r>
              <a:rPr lang="en-US" dirty="0"/>
              <a:t>There are three expressions of prayer:</a:t>
            </a:r>
          </a:p>
          <a:p>
            <a:pPr marL="346075" indent="-346075">
              <a:lnSpc>
                <a:spcPct val="134000"/>
              </a:lnSpc>
              <a:spcBef>
                <a:spcPts val="0"/>
              </a:spcBef>
              <a:spcAft>
                <a:spcPts val="200"/>
              </a:spcAft>
              <a:buAutoNum type="arabicPeriod"/>
            </a:pPr>
            <a:r>
              <a:rPr lang="en-US" b="1" dirty="0"/>
              <a:t>Vocal Prayer </a:t>
            </a:r>
            <a:r>
              <a:rPr lang="en-US" dirty="0"/>
              <a:t>uses words, spoken aloud or silently, prayed alone or in a group, memorized or spontaneous prayer.</a:t>
            </a:r>
          </a:p>
          <a:p>
            <a:pPr marL="346075" indent="-346075">
              <a:lnSpc>
                <a:spcPct val="134000"/>
              </a:lnSpc>
              <a:spcBef>
                <a:spcPts val="0"/>
              </a:spcBef>
              <a:spcAft>
                <a:spcPts val="200"/>
              </a:spcAft>
              <a:buAutoNum type="arabicPeriod"/>
            </a:pPr>
            <a:r>
              <a:rPr lang="en-US" b="1" dirty="0"/>
              <a:t>Meditation </a:t>
            </a:r>
            <a:r>
              <a:rPr lang="en-US" dirty="0"/>
              <a:t>uses thoughts, imagination, and emotions to get in touch with God. It uses Scripture, the Rosary, pictures, or creation as a way to focus our minds and hearts. </a:t>
            </a:r>
          </a:p>
          <a:p>
            <a:pPr marL="346075" indent="-346075">
              <a:lnSpc>
                <a:spcPct val="134000"/>
              </a:lnSpc>
              <a:spcBef>
                <a:spcPts val="0"/>
              </a:spcBef>
              <a:spcAft>
                <a:spcPts val="200"/>
              </a:spcAft>
              <a:buAutoNum type="arabicPeriod"/>
            </a:pPr>
            <a:r>
              <a:rPr lang="en-US" b="1" dirty="0"/>
              <a:t>Contemplation </a:t>
            </a:r>
            <a:r>
              <a:rPr lang="en-US" dirty="0"/>
              <a:t>is</a:t>
            </a:r>
            <a:r>
              <a:rPr lang="en-US" b="1" dirty="0"/>
              <a:t> </a:t>
            </a:r>
            <a:r>
              <a:rPr lang="en-US" dirty="0"/>
              <a:t>described as “resting in God.” Wordless prayer, listening for God’s movement in our lives, being silent and peaceful as we enter into union with God. </a:t>
            </a:r>
          </a:p>
        </p:txBody>
      </p:sp>
    </p:spTree>
    <p:extLst>
      <p:ext uri="{BB962C8B-B14F-4D97-AF65-F5344CB8AC3E}">
        <p14:creationId xmlns:p14="http://schemas.microsoft.com/office/powerpoint/2010/main" val="2916072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28800" y="1178598"/>
            <a:ext cx="5486400" cy="1295400"/>
          </a:xfrm>
        </p:spPr>
        <p:txBody>
          <a:bodyPr>
            <a:normAutofit/>
          </a:bodyPr>
          <a:lstStyle/>
          <a:p>
            <a:pPr algn="ctr"/>
            <a:r>
              <a:rPr lang="en-US" dirty="0"/>
              <a:t>How can the liturgy help me</a:t>
            </a:r>
            <a:br>
              <a:rPr lang="en-US" dirty="0"/>
            </a:br>
            <a:r>
              <a:rPr lang="en-US" dirty="0"/>
              <a:t>to grow spiritually? </a:t>
            </a:r>
          </a:p>
        </p:txBody>
      </p:sp>
      <p:sp>
        <p:nvSpPr>
          <p:cNvPr id="6" name="Title 4">
            <a:extLst>
              <a:ext uri="{FF2B5EF4-FFF2-40B4-BE49-F238E27FC236}">
                <a16:creationId xmlns:a16="http://schemas.microsoft.com/office/drawing/2014/main" id="{213C4DF5-0ECA-48D5-B2CF-260ABE2865BA}"/>
              </a:ext>
            </a:extLst>
          </p:cNvPr>
          <p:cNvSpPr txBox="1">
            <a:spLocks/>
          </p:cNvSpPr>
          <p:nvPr/>
        </p:nvSpPr>
        <p:spPr>
          <a:xfrm>
            <a:off x="838200" y="782001"/>
            <a:ext cx="77724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2400" dirty="0"/>
              <a:t>Chapter Focus Question:</a:t>
            </a:r>
          </a:p>
        </p:txBody>
      </p:sp>
      <p:pic>
        <p:nvPicPr>
          <p:cNvPr id="7" name="Picture 6" descr="A picture containing diagram&#10;&#10;Description automatically generated">
            <a:extLst>
              <a:ext uri="{FF2B5EF4-FFF2-40B4-BE49-F238E27FC236}">
                <a16:creationId xmlns:a16="http://schemas.microsoft.com/office/drawing/2014/main" id="{2846E21E-499D-458B-B397-B5CA99E71E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0200" y="2362200"/>
            <a:ext cx="6248400" cy="386668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2445-237E-411D-99B5-D83746CC2962}"/>
              </a:ext>
            </a:extLst>
          </p:cNvPr>
          <p:cNvSpPr>
            <a:spLocks noGrp="1"/>
          </p:cNvSpPr>
          <p:nvPr>
            <p:ph type="title"/>
          </p:nvPr>
        </p:nvSpPr>
        <p:spPr>
          <a:xfrm>
            <a:off x="1295400" y="1084956"/>
            <a:ext cx="8229600" cy="533400"/>
          </a:xfrm>
        </p:spPr>
        <p:txBody>
          <a:bodyPr/>
          <a:lstStyle/>
          <a:p>
            <a:r>
              <a:rPr lang="en-US" dirty="0"/>
              <a:t>Sacramentals</a:t>
            </a:r>
          </a:p>
        </p:txBody>
      </p:sp>
      <p:sp>
        <p:nvSpPr>
          <p:cNvPr id="3" name="Content Placeholder 2">
            <a:extLst>
              <a:ext uri="{FF2B5EF4-FFF2-40B4-BE49-F238E27FC236}">
                <a16:creationId xmlns:a16="http://schemas.microsoft.com/office/drawing/2014/main" id="{5E6ACA07-4A85-449F-A8BF-242C1F081F7B}"/>
              </a:ext>
            </a:extLst>
          </p:cNvPr>
          <p:cNvSpPr>
            <a:spLocks noGrp="1"/>
          </p:cNvSpPr>
          <p:nvPr>
            <p:ph idx="1"/>
          </p:nvPr>
        </p:nvSpPr>
        <p:spPr>
          <a:xfrm>
            <a:off x="1295400" y="1694556"/>
            <a:ext cx="4495800" cy="4373563"/>
          </a:xfrm>
        </p:spPr>
        <p:txBody>
          <a:bodyPr>
            <a:normAutofit fontScale="92500" lnSpcReduction="20000"/>
          </a:bodyPr>
          <a:lstStyle/>
          <a:p>
            <a:pPr marL="0" indent="0">
              <a:lnSpc>
                <a:spcPct val="124000"/>
              </a:lnSpc>
              <a:spcBef>
                <a:spcPts val="0"/>
              </a:spcBef>
              <a:spcAft>
                <a:spcPts val="600"/>
              </a:spcAft>
              <a:buNone/>
            </a:pPr>
            <a:r>
              <a:rPr lang="en-US" dirty="0"/>
              <a:t>Sacramentals are sacred signs instituted by the Church; they prepare us to receive God’s grace and cooperate with it. They include:</a:t>
            </a:r>
          </a:p>
          <a:p>
            <a:pPr marL="461963" indent="-227013">
              <a:lnSpc>
                <a:spcPct val="124000"/>
              </a:lnSpc>
              <a:spcBef>
                <a:spcPts val="0"/>
              </a:spcBef>
            </a:pPr>
            <a:r>
              <a:rPr lang="en-US" dirty="0"/>
              <a:t>blessing ourselves with holy water </a:t>
            </a:r>
          </a:p>
          <a:p>
            <a:pPr marL="461963" indent="-227013">
              <a:lnSpc>
                <a:spcPct val="124000"/>
              </a:lnSpc>
              <a:spcBef>
                <a:spcPts val="0"/>
              </a:spcBef>
            </a:pPr>
            <a:r>
              <a:rPr lang="en-US" dirty="0"/>
              <a:t>blessed ashes</a:t>
            </a:r>
          </a:p>
          <a:p>
            <a:pPr marL="461963" indent="-227013">
              <a:lnSpc>
                <a:spcPct val="124000"/>
              </a:lnSpc>
              <a:spcBef>
                <a:spcPts val="0"/>
              </a:spcBef>
            </a:pPr>
            <a:r>
              <a:rPr lang="en-US" dirty="0"/>
              <a:t>holy cards</a:t>
            </a:r>
          </a:p>
          <a:p>
            <a:pPr marL="461963" indent="-227013">
              <a:lnSpc>
                <a:spcPct val="124000"/>
              </a:lnSpc>
              <a:spcBef>
                <a:spcPts val="0"/>
              </a:spcBef>
            </a:pPr>
            <a:r>
              <a:rPr lang="en-US" dirty="0"/>
              <a:t>a crucifix</a:t>
            </a:r>
          </a:p>
          <a:p>
            <a:pPr marL="461963" indent="-227013">
              <a:lnSpc>
                <a:spcPct val="124000"/>
              </a:lnSpc>
              <a:spcBef>
                <a:spcPts val="0"/>
              </a:spcBef>
            </a:pPr>
            <a:r>
              <a:rPr lang="en-US" dirty="0"/>
              <a:t>rosary beads</a:t>
            </a:r>
          </a:p>
          <a:p>
            <a:pPr marL="461963" indent="-227013">
              <a:lnSpc>
                <a:spcPct val="124000"/>
              </a:lnSpc>
              <a:spcBef>
                <a:spcPts val="0"/>
              </a:spcBef>
            </a:pPr>
            <a:r>
              <a:rPr lang="en-US" dirty="0"/>
              <a:t>palms</a:t>
            </a:r>
          </a:p>
        </p:txBody>
      </p:sp>
      <p:pic>
        <p:nvPicPr>
          <p:cNvPr id="5" name="Picture 4" descr="A picture containing building, person, sitting, old&#10;&#10;Description automatically generated">
            <a:extLst>
              <a:ext uri="{FF2B5EF4-FFF2-40B4-BE49-F238E27FC236}">
                <a16:creationId xmlns:a16="http://schemas.microsoft.com/office/drawing/2014/main" id="{6953D226-2E62-4268-AC97-248E5CAD709C}"/>
              </a:ext>
            </a:extLst>
          </p:cNvPr>
          <p:cNvPicPr>
            <a:picLocks noChangeAspect="1"/>
          </p:cNvPicPr>
          <p:nvPr/>
        </p:nvPicPr>
        <p:blipFill rotWithShape="1">
          <a:blip r:embed="rId3">
            <a:extLst>
              <a:ext uri="{28A0092B-C50C-407E-A947-70E740481C1C}">
                <a14:useLocalDpi xmlns:a14="http://schemas.microsoft.com/office/drawing/2010/main" val="0"/>
              </a:ext>
            </a:extLst>
          </a:blip>
          <a:srcRect l="50992" t="9927" r="2826" b="6106"/>
          <a:stretch/>
        </p:blipFill>
        <p:spPr>
          <a:xfrm>
            <a:off x="6303579" y="1295400"/>
            <a:ext cx="2079725" cy="2522139"/>
          </a:xfrm>
          <a:prstGeom prst="rect">
            <a:avLst/>
          </a:prstGeom>
        </p:spPr>
      </p:pic>
      <p:pic>
        <p:nvPicPr>
          <p:cNvPr id="7" name="Picture 6" descr="A picture containing chain, necklace&#10;&#10;Description automatically generated">
            <a:extLst>
              <a:ext uri="{FF2B5EF4-FFF2-40B4-BE49-F238E27FC236}">
                <a16:creationId xmlns:a16="http://schemas.microsoft.com/office/drawing/2014/main" id="{0126E485-0938-4D6D-864A-B0207705E6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999" r="11769"/>
          <a:stretch/>
        </p:blipFill>
        <p:spPr>
          <a:xfrm>
            <a:off x="6298324" y="4027983"/>
            <a:ext cx="2079725" cy="2033016"/>
          </a:xfrm>
          <a:prstGeom prst="rect">
            <a:avLst/>
          </a:prstGeom>
        </p:spPr>
      </p:pic>
    </p:spTree>
    <p:extLst>
      <p:ext uri="{BB962C8B-B14F-4D97-AF65-F5344CB8AC3E}">
        <p14:creationId xmlns:p14="http://schemas.microsoft.com/office/powerpoint/2010/main" val="2290232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1092976"/>
            <a:ext cx="7315200" cy="533400"/>
          </a:xfrm>
        </p:spPr>
        <p:txBody>
          <a:bodyPr/>
          <a:lstStyle/>
          <a:p>
            <a:r>
              <a:rPr lang="en-US" dirty="0"/>
              <a:t>The Importance of Symbols and Rituals </a:t>
            </a:r>
          </a:p>
        </p:txBody>
      </p:sp>
      <p:pic>
        <p:nvPicPr>
          <p:cNvPr id="3" name="Picture 2" descr="A picture containing drawing&#10;&#10;Description automatically generated">
            <a:extLst>
              <a:ext uri="{FF2B5EF4-FFF2-40B4-BE49-F238E27FC236}">
                <a16:creationId xmlns:a16="http://schemas.microsoft.com/office/drawing/2014/main" id="{19B49A1E-A0E4-4935-B2CD-0D22F483B2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191" r="12075"/>
          <a:stretch/>
        </p:blipFill>
        <p:spPr>
          <a:xfrm>
            <a:off x="0" y="1677974"/>
            <a:ext cx="3505200" cy="3553650"/>
          </a:xfrm>
          <a:prstGeom prst="rect">
            <a:avLst/>
          </a:prstGeom>
        </p:spPr>
      </p:pic>
      <p:sp>
        <p:nvSpPr>
          <p:cNvPr id="6" name="Content Placeholder 5"/>
          <p:cNvSpPr>
            <a:spLocks noGrp="1"/>
          </p:cNvSpPr>
          <p:nvPr>
            <p:ph idx="1"/>
          </p:nvPr>
        </p:nvSpPr>
        <p:spPr>
          <a:xfrm>
            <a:off x="3810000" y="1737355"/>
            <a:ext cx="4724400" cy="4449763"/>
          </a:xfrm>
        </p:spPr>
        <p:txBody>
          <a:bodyPr>
            <a:normAutofit/>
          </a:bodyPr>
          <a:lstStyle/>
          <a:p>
            <a:pPr marL="231775" indent="-231775">
              <a:lnSpc>
                <a:spcPct val="114000"/>
              </a:lnSpc>
              <a:spcBef>
                <a:spcPts val="0"/>
              </a:spcBef>
            </a:pPr>
            <a:r>
              <a:rPr lang="en-US" sz="2000" dirty="0"/>
              <a:t>One set of symbols we use every day is language. </a:t>
            </a:r>
          </a:p>
          <a:p>
            <a:pPr marL="231775" indent="-231775">
              <a:lnSpc>
                <a:spcPct val="114000"/>
              </a:lnSpc>
              <a:spcBef>
                <a:spcPts val="0"/>
              </a:spcBef>
            </a:pPr>
            <a:r>
              <a:rPr lang="en-US" sz="2000" dirty="0"/>
              <a:t>When people have shared language, they have a shared understanding of what words mean.</a:t>
            </a:r>
          </a:p>
          <a:p>
            <a:pPr marL="231775" indent="-231775">
              <a:lnSpc>
                <a:spcPct val="114000"/>
              </a:lnSpc>
              <a:spcBef>
                <a:spcPts val="0"/>
              </a:spcBef>
            </a:pPr>
            <a:r>
              <a:rPr lang="en-US" sz="2000" dirty="0"/>
              <a:t>Through language, we can turn our thoughts and feelings into something that can affect or influence others.</a:t>
            </a:r>
          </a:p>
          <a:p>
            <a:pPr marL="231775" indent="-231775">
              <a:lnSpc>
                <a:spcPct val="114000"/>
              </a:lnSpc>
              <a:spcBef>
                <a:spcPts val="0"/>
              </a:spcBef>
            </a:pPr>
            <a:r>
              <a:rPr lang="en-US" sz="2000" dirty="0"/>
              <a:t>As wonderful as language is, sometimes words are not enough. </a:t>
            </a:r>
          </a:p>
          <a:p>
            <a:pPr marL="231775" indent="-231775">
              <a:lnSpc>
                <a:spcPct val="114000"/>
              </a:lnSpc>
              <a:spcBef>
                <a:spcPts val="0"/>
              </a:spcBef>
            </a:pPr>
            <a:r>
              <a:rPr lang="en-US" sz="2000" dirty="0"/>
              <a:t>Sometimes we need to be shown the meaning of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28700"/>
            <a:ext cx="7162800" cy="533400"/>
          </a:xfrm>
        </p:spPr>
        <p:txBody>
          <a:bodyPr/>
          <a:lstStyle/>
          <a:p>
            <a:r>
              <a:rPr lang="en-US" dirty="0"/>
              <a:t>Symbol-Making and Ritual-Doing </a:t>
            </a:r>
          </a:p>
        </p:txBody>
      </p:sp>
      <p:sp>
        <p:nvSpPr>
          <p:cNvPr id="3" name="Content Placeholder 2"/>
          <p:cNvSpPr>
            <a:spLocks noGrp="1"/>
          </p:cNvSpPr>
          <p:nvPr>
            <p:ph idx="1"/>
          </p:nvPr>
        </p:nvSpPr>
        <p:spPr>
          <a:xfrm>
            <a:off x="926123" y="1663212"/>
            <a:ext cx="7467600" cy="1143000"/>
          </a:xfrm>
        </p:spPr>
        <p:txBody>
          <a:bodyPr>
            <a:normAutofit/>
          </a:bodyPr>
          <a:lstStyle/>
          <a:p>
            <a:pPr marL="0" lvl="0" indent="0">
              <a:lnSpc>
                <a:spcPct val="114000"/>
              </a:lnSpc>
              <a:buNone/>
            </a:pPr>
            <a:r>
              <a:rPr lang="en-US" sz="2000" dirty="0"/>
              <a:t>When words are not enough, we need symbols and rituals to act out what we really mean. The liturgy and the sacraments involve symbols with words and actions, so we call them rituals. </a:t>
            </a:r>
          </a:p>
        </p:txBody>
      </p:sp>
      <p:pic>
        <p:nvPicPr>
          <p:cNvPr id="5" name="Picture 4">
            <a:extLst>
              <a:ext uri="{FF2B5EF4-FFF2-40B4-BE49-F238E27FC236}">
                <a16:creationId xmlns:a16="http://schemas.microsoft.com/office/drawing/2014/main" id="{C3717742-FF9B-4D07-9120-2194B58F2E6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677" t="2263" b="30209"/>
          <a:stretch/>
        </p:blipFill>
        <p:spPr>
          <a:xfrm>
            <a:off x="1" y="3048000"/>
            <a:ext cx="3897922" cy="2362200"/>
          </a:xfrm>
          <a:prstGeom prst="rect">
            <a:avLst/>
          </a:prstGeom>
        </p:spPr>
      </p:pic>
      <p:sp>
        <p:nvSpPr>
          <p:cNvPr id="6" name="Rectangle 5">
            <a:extLst>
              <a:ext uri="{FF2B5EF4-FFF2-40B4-BE49-F238E27FC236}">
                <a16:creationId xmlns:a16="http://schemas.microsoft.com/office/drawing/2014/main" id="{5AC1DF02-23F1-42F5-8991-A64F88B74797}"/>
              </a:ext>
            </a:extLst>
          </p:cNvPr>
          <p:cNvSpPr/>
          <p:nvPr/>
        </p:nvSpPr>
        <p:spPr>
          <a:xfrm>
            <a:off x="4114800" y="2926374"/>
            <a:ext cx="4495800" cy="3023841"/>
          </a:xfrm>
          <a:prstGeom prst="rect">
            <a:avLst/>
          </a:prstGeom>
        </p:spPr>
        <p:txBody>
          <a:bodyPr wrap="square">
            <a:spAutoFit/>
          </a:bodyPr>
          <a:lstStyle/>
          <a:p>
            <a:pPr lvl="0">
              <a:lnSpc>
                <a:spcPct val="114000"/>
              </a:lnSpc>
              <a:spcAft>
                <a:spcPts val="1200"/>
              </a:spcAft>
            </a:pPr>
            <a:r>
              <a:rPr lang="en-US" sz="2000" b="1" dirty="0">
                <a:latin typeface="Arial" panose="020B0604020202020204" pitchFamily="34" charset="0"/>
                <a:cs typeface="Arial" panose="020B0604020202020204" pitchFamily="34" charset="0"/>
              </a:rPr>
              <a:t>Symbol </a:t>
            </a:r>
            <a:r>
              <a:rPr lang="en-US" sz="2000" dirty="0">
                <a:latin typeface="Arial" panose="020B0604020202020204" pitchFamily="34" charset="0"/>
                <a:cs typeface="Arial" panose="020B0604020202020204" pitchFamily="34" charset="0"/>
              </a:rPr>
              <a:t>comes from a Greek word meaning “to throw together.” A symbol “throws together” the literal meaning of an object or action with the other meaning that it evokes.</a:t>
            </a:r>
          </a:p>
          <a:p>
            <a:pPr lvl="0">
              <a:lnSpc>
                <a:spcPct val="114000"/>
              </a:lnSpc>
            </a:pPr>
            <a:r>
              <a:rPr lang="en-US" sz="2000" b="1" dirty="0">
                <a:latin typeface="Arial" panose="020B0604020202020204" pitchFamily="34" charset="0"/>
                <a:cs typeface="Arial" panose="020B0604020202020204" pitchFamily="34" charset="0"/>
              </a:rPr>
              <a:t>Example: </a:t>
            </a:r>
            <a:r>
              <a:rPr lang="en-US" sz="2000" dirty="0">
                <a:latin typeface="Arial" panose="020B0604020202020204" pitchFamily="34" charset="0"/>
                <a:cs typeface="Arial" panose="020B0604020202020204" pitchFamily="34" charset="0"/>
              </a:rPr>
              <a:t>Water is water, but it evokes other meanings like washing, cleansing, and purifying.</a:t>
            </a:r>
            <a:endParaRPr lang="en-US" sz="2000" b="1"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6800"/>
            <a:ext cx="8001000" cy="533400"/>
          </a:xfrm>
        </p:spPr>
        <p:txBody>
          <a:bodyPr>
            <a:normAutofit/>
          </a:bodyPr>
          <a:lstStyle/>
          <a:p>
            <a:r>
              <a:rPr lang="en-US" sz="1800" dirty="0"/>
              <a:t>Symbol-Making and Ritual-Doing, continued </a:t>
            </a:r>
          </a:p>
        </p:txBody>
      </p:sp>
      <p:sp>
        <p:nvSpPr>
          <p:cNvPr id="3" name="Content Placeholder 2"/>
          <p:cNvSpPr>
            <a:spLocks noGrp="1"/>
          </p:cNvSpPr>
          <p:nvPr>
            <p:ph idx="1"/>
          </p:nvPr>
        </p:nvSpPr>
        <p:spPr>
          <a:xfrm>
            <a:off x="3833648" y="2133600"/>
            <a:ext cx="4648200" cy="4373563"/>
          </a:xfrm>
        </p:spPr>
        <p:txBody>
          <a:bodyPr>
            <a:normAutofit/>
          </a:bodyPr>
          <a:lstStyle/>
          <a:p>
            <a:pPr marL="0" indent="0">
              <a:lnSpc>
                <a:spcPct val="114000"/>
              </a:lnSpc>
              <a:spcBef>
                <a:spcPts val="0"/>
              </a:spcBef>
              <a:spcAft>
                <a:spcPts val="1200"/>
              </a:spcAft>
              <a:buNone/>
            </a:pPr>
            <a:r>
              <a:rPr lang="en-US" sz="2000" dirty="0"/>
              <a:t>A </a:t>
            </a:r>
            <a:r>
              <a:rPr lang="en-US" sz="2000" b="1" dirty="0"/>
              <a:t>ritual </a:t>
            </a:r>
            <a:r>
              <a:rPr lang="en-US" sz="2000" dirty="0"/>
              <a:t>is an established pattern of actions, usually including words. The words and actions have symbolic meaning.</a:t>
            </a:r>
          </a:p>
          <a:p>
            <a:pPr marL="0" indent="0">
              <a:lnSpc>
                <a:spcPct val="114000"/>
              </a:lnSpc>
              <a:spcBef>
                <a:spcPts val="0"/>
              </a:spcBef>
              <a:spcAft>
                <a:spcPts val="1200"/>
              </a:spcAft>
              <a:buNone/>
            </a:pPr>
            <a:r>
              <a:rPr lang="en-US" sz="2000" b="1" dirty="0"/>
              <a:t>Example: </a:t>
            </a:r>
            <a:r>
              <a:rPr lang="en-US" sz="2000" dirty="0"/>
              <a:t>Rituals can be simple, </a:t>
            </a:r>
            <a:br>
              <a:rPr lang="en-US" sz="2000" dirty="0"/>
            </a:br>
            <a:r>
              <a:rPr lang="en-US" sz="2000" dirty="0"/>
              <a:t>like a handshake, a wave, or the </a:t>
            </a:r>
            <a:br>
              <a:rPr lang="en-US" sz="2000" dirty="0"/>
            </a:br>
            <a:r>
              <a:rPr lang="en-US" sz="2000" dirty="0"/>
              <a:t>Sign of the Cross. Or they can be</a:t>
            </a:r>
            <a:br>
              <a:rPr lang="en-US" sz="2000" dirty="0"/>
            </a:br>
            <a:r>
              <a:rPr lang="en-US" sz="2000" dirty="0"/>
              <a:t>more complex, like a presidential inauguration or the opening ceremonies of the Olympics.</a:t>
            </a:r>
            <a:endParaRPr lang="en-US" sz="2000" b="1" dirty="0"/>
          </a:p>
        </p:txBody>
      </p:sp>
      <p:pic>
        <p:nvPicPr>
          <p:cNvPr id="7" name="Picture 6" descr="A picture containing icon&#10;&#10;Description automatically generated">
            <a:extLst>
              <a:ext uri="{FF2B5EF4-FFF2-40B4-BE49-F238E27FC236}">
                <a16:creationId xmlns:a16="http://schemas.microsoft.com/office/drawing/2014/main" id="{5AD7B766-048D-4675-9C7E-2118F5C3905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033" t="19348" r="16394" b="17975"/>
          <a:stretch/>
        </p:blipFill>
        <p:spPr>
          <a:xfrm>
            <a:off x="785647" y="2039620"/>
            <a:ext cx="3127721" cy="29895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66800"/>
            <a:ext cx="5791200" cy="495300"/>
          </a:xfrm>
        </p:spPr>
        <p:txBody>
          <a:bodyPr>
            <a:normAutofit fontScale="90000"/>
          </a:bodyPr>
          <a:lstStyle/>
          <a:p>
            <a:r>
              <a:rPr lang="en-US" dirty="0"/>
              <a:t>Discuss with a Partner </a:t>
            </a:r>
          </a:p>
        </p:txBody>
      </p:sp>
      <p:sp>
        <p:nvSpPr>
          <p:cNvPr id="3" name="Content Placeholder 2"/>
          <p:cNvSpPr>
            <a:spLocks noGrp="1"/>
          </p:cNvSpPr>
          <p:nvPr>
            <p:ph idx="1"/>
          </p:nvPr>
        </p:nvSpPr>
        <p:spPr>
          <a:xfrm>
            <a:off x="3505200" y="1981200"/>
            <a:ext cx="4343400" cy="3088486"/>
          </a:xfrm>
        </p:spPr>
        <p:txBody>
          <a:bodyPr>
            <a:noAutofit/>
          </a:bodyPr>
          <a:lstStyle/>
          <a:p>
            <a:pPr marL="0" indent="0">
              <a:lnSpc>
                <a:spcPct val="114000"/>
              </a:lnSpc>
              <a:buNone/>
            </a:pPr>
            <a:r>
              <a:rPr lang="en-US" dirty="0"/>
              <a:t>How does God communicate with us through liturgical celebrations, especially the Seven Sacraments?</a:t>
            </a:r>
          </a:p>
        </p:txBody>
      </p:sp>
      <p:pic>
        <p:nvPicPr>
          <p:cNvPr id="7" name="Picture 6" descr="Icon&#10;&#10;Description automatically generated">
            <a:extLst>
              <a:ext uri="{FF2B5EF4-FFF2-40B4-BE49-F238E27FC236}">
                <a16:creationId xmlns:a16="http://schemas.microsoft.com/office/drawing/2014/main" id="{7EE41DC5-867E-4342-8EE1-04FFB983BF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781" y="1828800"/>
            <a:ext cx="2151385" cy="215009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533400"/>
          </a:xfrm>
        </p:spPr>
        <p:txBody>
          <a:bodyPr/>
          <a:lstStyle/>
          <a:p>
            <a:r>
              <a:rPr lang="en-US" dirty="0"/>
              <a:t>Sacraments: Sign and Mystery</a:t>
            </a:r>
          </a:p>
        </p:txBody>
      </p:sp>
      <p:pic>
        <p:nvPicPr>
          <p:cNvPr id="5" name="Picture 4" descr="Logo, company name&#10;&#10;Description automatically generated">
            <a:extLst>
              <a:ext uri="{FF2B5EF4-FFF2-40B4-BE49-F238E27FC236}">
                <a16:creationId xmlns:a16="http://schemas.microsoft.com/office/drawing/2014/main" id="{A2793778-D28E-4D1E-B727-047E399946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69" t="7353" r="4174" b="9019"/>
          <a:stretch/>
        </p:blipFill>
        <p:spPr>
          <a:xfrm>
            <a:off x="5037083" y="1655378"/>
            <a:ext cx="3886201" cy="3657601"/>
          </a:xfrm>
          <a:prstGeom prst="rect">
            <a:avLst/>
          </a:prstGeom>
        </p:spPr>
      </p:pic>
      <p:sp>
        <p:nvSpPr>
          <p:cNvPr id="3" name="Content Placeholder 2"/>
          <p:cNvSpPr>
            <a:spLocks noGrp="1"/>
          </p:cNvSpPr>
          <p:nvPr>
            <p:ph idx="1"/>
          </p:nvPr>
        </p:nvSpPr>
        <p:spPr>
          <a:xfrm>
            <a:off x="990600" y="1524000"/>
            <a:ext cx="5638800" cy="5207000"/>
          </a:xfrm>
        </p:spPr>
        <p:txBody>
          <a:bodyPr>
            <a:normAutofit/>
          </a:bodyPr>
          <a:lstStyle/>
          <a:p>
            <a:pPr marL="231775" lvl="0" indent="-231775">
              <a:lnSpc>
                <a:spcPct val="114000"/>
              </a:lnSpc>
              <a:spcBef>
                <a:spcPts val="0"/>
              </a:spcBef>
            </a:pPr>
            <a:r>
              <a:rPr lang="en-US" sz="2000" dirty="0"/>
              <a:t>The sacraments are signs of God’s love. </a:t>
            </a:r>
          </a:p>
          <a:p>
            <a:pPr marL="231775" lvl="0" indent="-231775">
              <a:lnSpc>
                <a:spcPct val="114000"/>
              </a:lnSpc>
              <a:spcBef>
                <a:spcPts val="0"/>
              </a:spcBef>
            </a:pPr>
            <a:r>
              <a:rPr lang="en-US" sz="2000" dirty="0"/>
              <a:t>The sacraments are signs of God’s </a:t>
            </a:r>
            <a:br>
              <a:rPr lang="en-US" sz="2000" dirty="0"/>
            </a:br>
            <a:r>
              <a:rPr lang="en-US" sz="2000" dirty="0"/>
              <a:t>presence in our lives.</a:t>
            </a:r>
          </a:p>
          <a:p>
            <a:pPr marL="231775" lvl="0" indent="-231775">
              <a:lnSpc>
                <a:spcPct val="114000"/>
              </a:lnSpc>
              <a:spcBef>
                <a:spcPts val="0"/>
              </a:spcBef>
            </a:pPr>
            <a:r>
              <a:rPr lang="en-US" sz="2000" dirty="0"/>
              <a:t>The sacraments are rituals, </a:t>
            </a:r>
            <a:br>
              <a:rPr lang="en-US" sz="2000" dirty="0"/>
            </a:br>
            <a:r>
              <a:rPr lang="en-US" sz="2000" dirty="0"/>
              <a:t>instituted by Christ and handed </a:t>
            </a:r>
            <a:br>
              <a:rPr lang="en-US" sz="2000" dirty="0"/>
            </a:br>
            <a:r>
              <a:rPr lang="en-US" sz="2000" dirty="0"/>
              <a:t>down to us through Scripture </a:t>
            </a:r>
            <a:br>
              <a:rPr lang="en-US" sz="2000" dirty="0"/>
            </a:br>
            <a:r>
              <a:rPr lang="en-US" sz="2000" dirty="0"/>
              <a:t>and Tradition, by which God</a:t>
            </a:r>
            <a:br>
              <a:rPr lang="en-US" sz="2000" dirty="0"/>
            </a:br>
            <a:r>
              <a:rPr lang="en-US" sz="2000" dirty="0"/>
              <a:t>gives us his life of grace.</a:t>
            </a:r>
          </a:p>
          <a:p>
            <a:pPr marL="231775" lvl="0" indent="-231775">
              <a:lnSpc>
                <a:spcPct val="114000"/>
              </a:lnSpc>
              <a:spcBef>
                <a:spcPts val="0"/>
              </a:spcBef>
            </a:pPr>
            <a:r>
              <a:rPr lang="en-US" sz="2000" dirty="0"/>
              <a:t>A </a:t>
            </a:r>
            <a:r>
              <a:rPr lang="en-US" sz="2000" b="1" dirty="0"/>
              <a:t>sign</a:t>
            </a:r>
            <a:r>
              <a:rPr lang="en-US" sz="2000" dirty="0"/>
              <a:t>,</a:t>
            </a:r>
            <a:r>
              <a:rPr lang="en-US" sz="2000" b="1" dirty="0"/>
              <a:t> </a:t>
            </a:r>
            <a:r>
              <a:rPr lang="en-US" sz="2000" dirty="0"/>
              <a:t>in everyday language, has </a:t>
            </a:r>
            <a:br>
              <a:rPr lang="en-US" sz="2000" dirty="0"/>
            </a:br>
            <a:r>
              <a:rPr lang="en-US" sz="2000" dirty="0"/>
              <a:t>a definite and limited meaning. But</a:t>
            </a:r>
            <a:br>
              <a:rPr lang="en-US" sz="2000" dirty="0"/>
            </a:br>
            <a:r>
              <a:rPr lang="en-US" sz="2000" dirty="0"/>
              <a:t>a sign can also be something that</a:t>
            </a:r>
            <a:br>
              <a:rPr lang="en-US" sz="2000" dirty="0"/>
            </a:br>
            <a:r>
              <a:rPr lang="en-US" sz="2000" dirty="0"/>
              <a:t>points beyond itself.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7612602" cy="533400"/>
          </a:xfrm>
        </p:spPr>
        <p:txBody>
          <a:bodyPr/>
          <a:lstStyle/>
          <a:p>
            <a:r>
              <a:rPr lang="en-US" dirty="0"/>
              <a:t>Signs in the Gospel of John</a:t>
            </a:r>
          </a:p>
        </p:txBody>
      </p:sp>
      <p:sp>
        <p:nvSpPr>
          <p:cNvPr id="3" name="Content Placeholder 2"/>
          <p:cNvSpPr>
            <a:spLocks noGrp="1"/>
          </p:cNvSpPr>
          <p:nvPr>
            <p:ph idx="1"/>
          </p:nvPr>
        </p:nvSpPr>
        <p:spPr>
          <a:xfrm>
            <a:off x="1143000" y="1676400"/>
            <a:ext cx="7086600" cy="4373563"/>
          </a:xfrm>
        </p:spPr>
        <p:txBody>
          <a:bodyPr>
            <a:normAutofit fontScale="85000" lnSpcReduction="20000"/>
          </a:bodyPr>
          <a:lstStyle/>
          <a:p>
            <a:pPr marL="0" indent="0">
              <a:lnSpc>
                <a:spcPct val="134000"/>
              </a:lnSpc>
              <a:spcBef>
                <a:spcPts val="0"/>
              </a:spcBef>
              <a:spcAft>
                <a:spcPts val="200"/>
              </a:spcAft>
              <a:buNone/>
            </a:pPr>
            <a:r>
              <a:rPr lang="en-US" dirty="0"/>
              <a:t>In the Gospel of John, the miracles of Jesus are called signs </a:t>
            </a:r>
            <a:br>
              <a:rPr lang="en-US" dirty="0"/>
            </a:br>
            <a:r>
              <a:rPr lang="en-US" dirty="0"/>
              <a:t>not because they are commands or directions, but because </a:t>
            </a:r>
            <a:br>
              <a:rPr lang="en-US" dirty="0"/>
            </a:br>
            <a:r>
              <a:rPr lang="en-US" dirty="0"/>
              <a:t>they point to a deeper reality—that God is here among us. </a:t>
            </a:r>
          </a:p>
          <a:p>
            <a:pPr marL="0" indent="0">
              <a:lnSpc>
                <a:spcPct val="134000"/>
              </a:lnSpc>
              <a:spcBef>
                <a:spcPts val="0"/>
              </a:spcBef>
              <a:spcAft>
                <a:spcPts val="200"/>
              </a:spcAft>
              <a:buNone/>
            </a:pPr>
            <a:r>
              <a:rPr lang="en-US" dirty="0"/>
              <a:t>These seven signs are as follows:</a:t>
            </a:r>
          </a:p>
          <a:p>
            <a:pPr marL="682625" indent="-220663">
              <a:lnSpc>
                <a:spcPct val="134000"/>
              </a:lnSpc>
              <a:spcBef>
                <a:spcPts val="0"/>
              </a:spcBef>
              <a:spcAft>
                <a:spcPts val="200"/>
              </a:spcAft>
              <a:buNone/>
            </a:pPr>
            <a:r>
              <a:rPr lang="en-US" dirty="0"/>
              <a:t>1. The changing of water into wine at Cana</a:t>
            </a:r>
          </a:p>
          <a:p>
            <a:pPr marL="682625" indent="-220663">
              <a:lnSpc>
                <a:spcPct val="134000"/>
              </a:lnSpc>
              <a:spcBef>
                <a:spcPts val="0"/>
              </a:spcBef>
              <a:spcAft>
                <a:spcPts val="200"/>
              </a:spcAft>
              <a:buNone/>
            </a:pPr>
            <a:r>
              <a:rPr lang="en-US" dirty="0"/>
              <a:t>2. The healing of the royal official’s son in Capernaum</a:t>
            </a:r>
          </a:p>
          <a:p>
            <a:pPr marL="682625" indent="-220663">
              <a:lnSpc>
                <a:spcPct val="134000"/>
              </a:lnSpc>
              <a:spcBef>
                <a:spcPts val="0"/>
              </a:spcBef>
              <a:spcAft>
                <a:spcPts val="200"/>
              </a:spcAft>
              <a:buNone/>
            </a:pPr>
            <a:r>
              <a:rPr lang="en-US" dirty="0"/>
              <a:t>3. The healing of the paralytic at Bethesda</a:t>
            </a:r>
          </a:p>
          <a:p>
            <a:pPr marL="682625" indent="-220663">
              <a:lnSpc>
                <a:spcPct val="134000"/>
              </a:lnSpc>
              <a:spcBef>
                <a:spcPts val="0"/>
              </a:spcBef>
              <a:spcAft>
                <a:spcPts val="200"/>
              </a:spcAft>
              <a:buNone/>
            </a:pPr>
            <a:r>
              <a:rPr lang="en-US" dirty="0"/>
              <a:t>4. The feeding of the five thousand</a:t>
            </a:r>
          </a:p>
          <a:p>
            <a:pPr marL="682625" indent="-220663">
              <a:lnSpc>
                <a:spcPct val="134000"/>
              </a:lnSpc>
              <a:spcBef>
                <a:spcPts val="0"/>
              </a:spcBef>
              <a:spcAft>
                <a:spcPts val="200"/>
              </a:spcAft>
              <a:buNone/>
            </a:pPr>
            <a:r>
              <a:rPr lang="en-US" dirty="0"/>
              <a:t>5. Jesus’ walking on water</a:t>
            </a:r>
          </a:p>
          <a:p>
            <a:pPr marL="682625" indent="-220663">
              <a:lnSpc>
                <a:spcPct val="134000"/>
              </a:lnSpc>
              <a:spcBef>
                <a:spcPts val="0"/>
              </a:spcBef>
              <a:spcAft>
                <a:spcPts val="200"/>
              </a:spcAft>
              <a:buNone/>
            </a:pPr>
            <a:r>
              <a:rPr lang="en-US" dirty="0"/>
              <a:t>6. Healing the man blind from birth</a:t>
            </a:r>
          </a:p>
          <a:p>
            <a:pPr marL="682625" indent="-220663">
              <a:lnSpc>
                <a:spcPct val="134000"/>
              </a:lnSpc>
              <a:spcBef>
                <a:spcPts val="0"/>
              </a:spcBef>
              <a:buNone/>
            </a:pPr>
            <a:r>
              <a:rPr lang="en-US" dirty="0"/>
              <a:t>7. The raising of Lazarus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8229600" cy="533400"/>
          </a:xfrm>
        </p:spPr>
        <p:txBody>
          <a:bodyPr/>
          <a:lstStyle/>
          <a:p>
            <a:r>
              <a:rPr lang="en-US" dirty="0"/>
              <a:t>The Paschal Mystery and the Sacraments</a:t>
            </a:r>
          </a:p>
        </p:txBody>
      </p:sp>
      <p:sp>
        <p:nvSpPr>
          <p:cNvPr id="3" name="Content Placeholder 2"/>
          <p:cNvSpPr>
            <a:spLocks noGrp="1"/>
          </p:cNvSpPr>
          <p:nvPr>
            <p:ph idx="1"/>
          </p:nvPr>
        </p:nvSpPr>
        <p:spPr>
          <a:xfrm>
            <a:off x="1143000" y="1577603"/>
            <a:ext cx="7086600" cy="4724400"/>
          </a:xfrm>
        </p:spPr>
        <p:txBody>
          <a:bodyPr>
            <a:normAutofit/>
          </a:bodyPr>
          <a:lstStyle/>
          <a:p>
            <a:pPr marL="231775" indent="-231775">
              <a:lnSpc>
                <a:spcPct val="114000"/>
              </a:lnSpc>
              <a:spcBef>
                <a:spcPts val="0"/>
              </a:spcBef>
              <a:spcAft>
                <a:spcPts val="200"/>
              </a:spcAft>
            </a:pPr>
            <a:r>
              <a:rPr lang="en-US" sz="2200" dirty="0"/>
              <a:t>The core of every sacrament is the Paschal Mystery of Christ</a:t>
            </a:r>
            <a:r>
              <a:rPr lang="en-US" dirty="0"/>
              <a:t>—</a:t>
            </a:r>
            <a:r>
              <a:rPr lang="en-US" sz="2200" dirty="0"/>
              <a:t>his Passion, death, Resurrection, and Ascension into Heaven. </a:t>
            </a:r>
          </a:p>
          <a:p>
            <a:pPr>
              <a:lnSpc>
                <a:spcPct val="114000"/>
              </a:lnSpc>
              <a:spcBef>
                <a:spcPts val="0"/>
              </a:spcBef>
            </a:pPr>
            <a:r>
              <a:rPr lang="en-US" sz="2200" dirty="0"/>
              <a:t>The Paschal Mystery </a:t>
            </a:r>
            <a:br>
              <a:rPr lang="en-US" sz="2200" dirty="0"/>
            </a:br>
            <a:r>
              <a:rPr lang="en-US" sz="2200" dirty="0"/>
              <a:t>is most evident in the </a:t>
            </a:r>
            <a:br>
              <a:rPr lang="en-US" sz="2200" dirty="0"/>
            </a:br>
            <a:r>
              <a:rPr lang="en-US" sz="2200" dirty="0"/>
              <a:t>Eucharist when we offer </a:t>
            </a:r>
            <a:br>
              <a:rPr lang="en-US" sz="2200" dirty="0"/>
            </a:br>
            <a:r>
              <a:rPr lang="en-US" sz="2200" dirty="0"/>
              <a:t>bread and wine and</a:t>
            </a:r>
            <a:br>
              <a:rPr lang="en-US" sz="2200" dirty="0"/>
            </a:br>
            <a:r>
              <a:rPr lang="en-US" sz="2200" dirty="0"/>
              <a:t>receive them back as the </a:t>
            </a:r>
            <a:br>
              <a:rPr lang="en-US" sz="2200" dirty="0"/>
            </a:br>
            <a:r>
              <a:rPr lang="en-US" sz="2200" dirty="0"/>
              <a:t>Body and Blood of Christ.  </a:t>
            </a:r>
          </a:p>
        </p:txBody>
      </p:sp>
      <p:pic>
        <p:nvPicPr>
          <p:cNvPr id="5" name="Picture 4" descr="A picture containing person, indoor, table, food&#10;&#10;Description automatically generated">
            <a:extLst>
              <a:ext uri="{FF2B5EF4-FFF2-40B4-BE49-F238E27FC236}">
                <a16:creationId xmlns:a16="http://schemas.microsoft.com/office/drawing/2014/main" id="{7A09869B-50C6-4D5D-AD70-0334FE3CFB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96" r="3160"/>
          <a:stretch/>
        </p:blipFill>
        <p:spPr>
          <a:xfrm>
            <a:off x="4953000" y="2573215"/>
            <a:ext cx="3657600" cy="2676702"/>
          </a:xfrm>
          <a:prstGeom prst="rect">
            <a:avLst/>
          </a:prstGeom>
        </p:spPr>
      </p:pic>
    </p:spTree>
  </p:cSld>
  <p:clrMapOvr>
    <a:masterClrMapping/>
  </p:clrMapOvr>
</p:sld>
</file>

<file path=ppt/theme/theme1.xml><?xml version="1.0" encoding="utf-8"?>
<a:theme xmlns:a="http://schemas.openxmlformats.org/drawingml/2006/main" name="1_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3170</TotalTime>
  <Words>2326</Words>
  <Application>Microsoft Office PowerPoint</Application>
  <PresentationFormat>On-screen Show (4:3)</PresentationFormat>
  <Paragraphs>157</Paragraphs>
  <Slides>20</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1_LIC Presentation template</vt:lpstr>
      <vt:lpstr>Sacraments</vt:lpstr>
      <vt:lpstr>How can the liturgy help me to grow spiritually? </vt:lpstr>
      <vt:lpstr>The Importance of Symbols and Rituals </vt:lpstr>
      <vt:lpstr>Symbol-Making and Ritual-Doing </vt:lpstr>
      <vt:lpstr>Symbol-Making and Ritual-Doing, continued </vt:lpstr>
      <vt:lpstr>Discuss with a Partner </vt:lpstr>
      <vt:lpstr>Sacraments: Sign and Mystery</vt:lpstr>
      <vt:lpstr>Signs in the Gospel of John</vt:lpstr>
      <vt:lpstr>The Paschal Mystery and the Sacraments</vt:lpstr>
      <vt:lpstr>The Sacraments  </vt:lpstr>
      <vt:lpstr>Sacramental Economy</vt:lpstr>
      <vt:lpstr>PowerPoint Presentation</vt:lpstr>
      <vt:lpstr>How Is the Church a Sacrament?</vt:lpstr>
      <vt:lpstr>Sacraments: Signs of Redemption</vt:lpstr>
      <vt:lpstr>The Praying Church:  Where Do I Learn to Pray?</vt:lpstr>
      <vt:lpstr>The Praying Church:  The Liturgy of the Hours</vt:lpstr>
      <vt:lpstr>The Praying Church:  Communal and Private Prayer</vt:lpstr>
      <vt:lpstr>Forms of Prayer</vt:lpstr>
      <vt:lpstr>Expressions of Prayer</vt:lpstr>
      <vt:lpstr>Sacramentals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Brooke Saron</cp:lastModifiedBy>
  <cp:revision>180</cp:revision>
  <dcterms:created xsi:type="dcterms:W3CDTF">2011-01-10T17:35:40Z</dcterms:created>
  <dcterms:modified xsi:type="dcterms:W3CDTF">2020-12-03T20:03:12Z</dcterms:modified>
</cp:coreProperties>
</file>